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3_DD1780DD.xml" ContentType="application/vnd.ms-powerpoint.comment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handoutMasterIdLst>
    <p:handoutMasterId r:id="rId19"/>
  </p:handoutMasterIdLst>
  <p:sldIdLst>
    <p:sldId id="272" r:id="rId2"/>
    <p:sldId id="257" r:id="rId3"/>
    <p:sldId id="258" r:id="rId4"/>
    <p:sldId id="259" r:id="rId5"/>
    <p:sldId id="260" r:id="rId6"/>
    <p:sldId id="261" r:id="rId7"/>
    <p:sldId id="262" r:id="rId8"/>
    <p:sldId id="263" r:id="rId9"/>
    <p:sldId id="265" r:id="rId10"/>
    <p:sldId id="264" r:id="rId11"/>
    <p:sldId id="266" r:id="rId12"/>
    <p:sldId id="270" r:id="rId13"/>
    <p:sldId id="271" r:id="rId14"/>
    <p:sldId id="267" r:id="rId15"/>
    <p:sldId id="268"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AE0D79-7A1F-C04B-EFCC-77133E1845E0}" name="Corey Bartolo" initials="CB" userId="S::corey@wyco.biz::27dfb92b-92b1-4639-b226-0b60369021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94660"/>
  </p:normalViewPr>
  <p:slideViewPr>
    <p:cSldViewPr snapToGrid="0">
      <p:cViewPr varScale="1">
        <p:scale>
          <a:sx n="82" d="100"/>
          <a:sy n="82" d="100"/>
        </p:scale>
        <p:origin x="715" y="67"/>
      </p:cViewPr>
      <p:guideLst/>
    </p:cSldViewPr>
  </p:slideViewPr>
  <p:notesTextViewPr>
    <p:cViewPr>
      <p:scale>
        <a:sx n="1" d="1"/>
        <a:sy n="1" d="1"/>
      </p:scale>
      <p:origin x="0" y="0"/>
    </p:cViewPr>
  </p:notesTextViewPr>
  <p:notesViewPr>
    <p:cSldViewPr snapToGrid="0">
      <p:cViewPr varScale="1">
        <p:scale>
          <a:sx n="91" d="100"/>
          <a:sy n="91" d="100"/>
        </p:scale>
        <p:origin x="2059"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modernComment_103_DD1780DD.xml><?xml version="1.0" encoding="utf-8"?>
<p188:cmLst xmlns:a="http://schemas.openxmlformats.org/drawingml/2006/main" xmlns:r="http://schemas.openxmlformats.org/officeDocument/2006/relationships" xmlns:p188="http://schemas.microsoft.com/office/powerpoint/2018/8/main">
  <p188:cm id="{E4620EBB-FC4B-43B4-BC18-858B34E94161}" authorId="{03AE0D79-7A1F-C04B-EFCC-77133E1845E0}" created="2023-03-29T18:23:31.386">
    <pc:sldMkLst xmlns:pc="http://schemas.microsoft.com/office/powerpoint/2013/main/command">
      <pc:docMk/>
      <pc:sldMk cId="3709305053" sldId="259"/>
    </pc:sldMkLst>
    <p188:txBody>
      <a:bodyPr/>
      <a:lstStyle/>
      <a:p>
        <a:r>
          <a:rPr lang="en-US"/>
          <a:t>Step  3 Shouldn’t the 4x4 be positioned at the of forks (tips)? In the event, the forks are tilted back the tips of the forks will not dent or damage the belly pan.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B98633-FD14-2C01-AC01-9AE2DB3251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94C502C-A8DE-1DCA-96F2-0D6FE787D5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F8AB02-398C-4553-A18F-4AC9B3084B9D}" type="datetimeFigureOut">
              <a:rPr lang="en-US" smtClean="0"/>
              <a:t>7/26/2023</a:t>
            </a:fld>
            <a:endParaRPr lang="en-US"/>
          </a:p>
        </p:txBody>
      </p:sp>
      <p:sp>
        <p:nvSpPr>
          <p:cNvPr id="4" name="Footer Placeholder 3">
            <a:extLst>
              <a:ext uri="{FF2B5EF4-FFF2-40B4-BE49-F238E27FC236}">
                <a16:creationId xmlns:a16="http://schemas.microsoft.com/office/drawing/2014/main" id="{2596F60A-6476-F4AE-5DDE-EA9EF99FAB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95104EF-1D8D-86C3-F0B4-7CBBDC2C5B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54671F-BF0D-4C9F-AB10-2E88E643F03B}" type="slidenum">
              <a:rPr lang="en-US" smtClean="0"/>
              <a:t>‹#›</a:t>
            </a:fld>
            <a:endParaRPr lang="en-US"/>
          </a:p>
        </p:txBody>
      </p:sp>
    </p:spTree>
    <p:extLst>
      <p:ext uri="{BB962C8B-B14F-4D97-AF65-F5344CB8AC3E}">
        <p14:creationId xmlns:p14="http://schemas.microsoft.com/office/powerpoint/2010/main" val="248728892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6T19:57:50.5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1,'1334'0,"-1104"17,-6 1,1394-18,-742-2,-880 2,1 1,-1-1,0 1,1-1,-1 1,0 0,1 0,-1 1,1-1,-1 1,1 0,0 0,0 0,0 0,0 0,0 1,0-1,1 1,-1 0,1 0,0 0,0 0,0 0,0 1,0-1,1 0,-1 1,1-1,0 1,-1 7,-2 12,0 0,2 0,1 0,1 25,-1 1,1-45,0 1,0-1,-1 0,1 1,-1-1,0 1,-1-1,1 0,-1 0,0 0,0 0,0 0,0 0,-1 0,0-1,0 1,0-1,-5 5,2-4,0-1,0 0,0-1,0 1,0-1,-1 0,1-1,-1 0,1 0,-1 0,-13-1,-352-2,110-1,-908 3,1112-2,-67-13,67 7,-61-1,-1650 11,1764-3,1 1,-1 0,1 1,-1-1,1 1,-1 0,1 0,0 0,-1 0,1 1,0 0,0 0,0 0,0 0,-5 4,6-2,1-1,-1 1,0 0,1-1,0 1,0 0,0 1,1-1,-1 0,1 0,0 1,0-1,1 0,-1 1,1 7,-1-1,-1 11,1-1,1 0,0 0,2 0,0 1,10 35,-11-54,1 0,0 0,0 0,0 0,1 0,-1-1,1 1,-1-1,1 1,0-1,0 0,0 0,0-1,0 1,0-1,1 1,-1-1,0 0,1 0,-1 0,1-1,4 1,11 1,0-2,0 0,19-2,-13 0,900-5,-525 10,-183-5,237 5,-287 13,54 2,670-20,-834 5,68 11,-66-5,60-1,-89-8,-19-1,-1 0,0 1,0 0,0 1,0 0,1 1,-1 0,-1 0,1 1,0 0,-1 1,1 0,11 7,2 6,1 0,0 1,28 30,-51-48,0 1,-1-1,1 1,-1-1,1 1,-1 0,1-1,-1 1,1 0,-1-1,0 1,1 0,-1-1,0 1,0 0,0 0,1 0,-1-1,0 1,0 0,0 0,0 0,0-1,0 1,-1 0,1 0,0 0,0-1,-1 1,1 0,0 0,-1-1,1 1,0 0,-2 0,0 2,-1-1,0 0,1 0,-1 0,0-1,0 1,0-1,-1 1,-3 0,-11 3,0 0,-27 2,-53 5,1 1,-110 0,128-14,-128-19,-43-14,147 23,0 5,-114 8,60 1,-999-4,1121 0,-67-13,63 7,-44-2,-586 5,345 7,296-3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6T20:00:46.0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1,'5213'0,"-5210"0,2-1,0 1,0 1,-2-1,2 1,0 0,-1 0,0 0,0 1,1 0,-2-1,1 1,0 0,7 5,-8-3,0-1,-1 0,1 0,-2 1,1 0,0 0,0-1,0 1,-1 0,1 1,-1-1,0-1,-1 2,1-1,-1 1,0 3,0-7,2 107,-2-96,-1 0,0 1,-2-1,1 0,-2 1,-5 16,7-26,0 1,-1-1,1 0,-1 0,2 0,-2 0,0 0,0-1,-1 1,2-2,-1 2,-1-1,0 0,1-1,0 1,-1 0,0-1,0 0,1 0,-1 0,-6 0,-11 0,0 0,-42-3,5 0,-89 16,-51 2,-708-18,864 0,-82-16,51 6,-136-32,66 12,23 12,0 5,-154 0,-1031 15,1273 3,1 0,-1 2,-58 17,53-12,-1-1,-42 3,-12-8,51-3,1 1,-56 11,86-11,-208 40,173-34,-71 24,61-15,47-14,0 0,0 0,0 1,1 0,-13 10,14-10,0 1,0-1,0-1,-1 1,0-1,0 0,0 0,-10 1,-13 0,24-3,-2 0,1 0,0 0,0 1,0 0,-7 4,11-6,1 2,-1-1,2 1,-2 0,1 0,0 0,0 0,0 0,0 1,0-2,2 2,-2-1,1 1,0-1,-1 1,1 0,0 0,1-1,-1 0,0 4,-1 7,1 1,0-1,1 0,1 0,0 1,1-2,0 1,1 1,1-2,-1 0,2 1,7 13,1 12,-3-4,6 17,-15-48,0 0,1-1,-1 0,0 0,1 1,0-1,0 0,0 0,0 0,1 0,-1 0,-1-1,2 0,0 1,-1-1,5 2,16 2,1 0,-1-3,1 0,0-1,0-1,38-5,3 1,556 1,-342 5,-98 13,-11 1,-28-18,81 4,-128 13,-61-8,40 2,156 22,-115-15,-78-9,43 1,355-5,-224-5,-182 0,-1 0,39-10,37-3,-97 14,36-1,-2-2,46-9,20-19,-67 18,53-9,-38 17,-1 2,96 6,-42 1,772-3,-1022-12,33-1,-711 4,500 12,-789-3,1088-2,1-2,-1 0,1-1,0 0,1-2,-1-1,1 0,-31-20,-47-17,-228-85,-28 24,286 94,0 3,-1 3,-125 6,87 2,82-1,-1 2,2 0,-1 2,1-1,-38 16,43-12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6T20:00:57.9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87,'1308'0,"-1276"-1,1-3,34-8,-33 6,58-4,686 8,-376 5,2933-3,-3317 1,2 1,-1 1,0 1,0 0,-1 2,21 8,8 2,-26-11,0-1,2 0,-2-2,39 0,-34-2,1 1,40 7,10 4,1-4,0-3,112-8,-45 0,2608 3,-2734-2,-1 0,0-1,0 0,0-2,27-10,-21 6,0 2,33-7,-51 13,69-13,-69 12,1 0,-2 0,1 0,0 0,-1-1,0-1,1 1,-2-1,2 1,3-6,23-20,-16 19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6T20:01:03.0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1,'6498'0,"-6441"5,111 41,-34-8,556-4,-452-37,3082 3,-3293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6T19:59:19.1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1,'822'0,"-607"13,-11 1,129 13,-1 0,575-27,-402-2,489 2,-927 3,1 3,80 15,-3 8,86 9,-25-11,-165-22,1-1,-1-3,1 0,0-2,-1-1,72-13,-67 9,1 2,1 2,77 3,-121-1,0 0,1 0,0 1,-2 0,2 0,-1-1,1 1,-1 1,-1-1,1 1,1 0,-1-1,-1 2,4 1,-6-3,1 1,-1 0,0-1,0 1,0-1,0 1,0 0,0-1,-1 1,1 0,-1 0,0-1,1 1,-1 0,0 0,0 0,0-1,-1 2,1-2,-1 1,1 0,-1 0,0 0,1-1,-1 1,0-1,0 1,-1 0,-1 1,-6 12,-2 0,0 0,-2-1,1-1,-1 0,-29 21,29-25,0-2,0 0,-1 1,0-2,0 0,-1-2,0 1,0-1,-21 4,-57 7,0-4,-2-4,-98-2,61-5,14 1,-117-13,8-3,-283 11,255 7,-6-22,192 11,-84-17,112 16,0 1,-84-4,-32-1,105 6,-62 0,-938 8,985 3,1 2,0 3,-110 27,79-16,44-8,31-7,-2 0,0-1,-1-1,-27 1,-418-5,446 2,1 0,-43 11,41-8,0 0,-32 1,47-5,-1 0,0 1,0 1,1-1,-1 1,-17 5,23-5,1 0,0 0,1 0,-1 1,0-1,0 0,1 1,0 0,0 0,0 0,0 0,1 0,-1 0,1 1,0 0,0-1,1 1,-3 5,-1 12,0 0,2 1,1-1,2 1,0-1,5 29,0 19,-6-60,2 0,-1 1,2-1,0 1,3 13,-3-19,1 0,-1 0,1-1,0 1,0-1,0 1,-1-1,2 0,0 0,0 1,0-2,0 0,0 2,6 0,5 3,0-1,1-1,-1 0,1 0,0-2,0 0,2 0,19 1,141-4,-125-1,1653-5,-969 9,-547-17,-6 0,-57 15,-59 1,0-2,1-3,78-12,-86 8,0 2,0 2,82 5,-33 0,1174-2,-1281 0,0 0,0 0,0 0,1 0,-1 0,0 0,-1-1,2 0,3-1,-7 2,0 0,0 0,0-1,1 1,-1 0,0-1,0 1,0 0,0 0,0-1,0 1,0 0,0-1,0 1,0 0,0 0,0 0,0 0,0-1,0 1,0 0,0-1,0 1,0 0,-1-1,1 1,0 0,0 0,0-1,0 1,-1 0,1 0,0 0,0 0,-1 0,1 0,0-1,0 1,-1 0,1 0,0 0,-1 0,1 0,0 0,-1-1,1 1,-1 0,-8-4,-1 0,0 1,-1-1,-18-3,-92-11,-179-9,178 19,-1617-131,762 101,914 40,0-3,0-2,0-2,-64-14,43 0,-63-12,11 10,66 9,2 2,-3 3,-84-1,726 15,-555-6,1510 105,-1366-85,-78-9,163 6,-212-18,285 2,-228 3,134 20,-121-8,1-4,207 3,-266-15,-1 3,1 1,51 11,-48-7,-1-2,68 3,-79-8,-1 2,0 1,36 9,43 7,-43-7,-51-10,1 0,22 2,-42-6,0 0,0 1,0-1,1 0,-1 0,-1 0,1 0,0-1,0 1,0 0,0 0,1-1,-1 1,0-1,0 1,0 0,0 0,0-1,1 0,-2 0,0 1,0-1,1 1,-1 0,0-1,0 0,1 1,-1-1,0 0,0 1,0 0,0-1,0 0,0 1,0-1,-1 0,1 1,0 0,0-1,0 0,-1 1,1-2,-30-33,20 24,-4-9,1-2,2 1,-1-1,-6-25,-22-91,30 94,-2-1,-38-82,41 108,1-1,3 0,-1 0,2-1,0 0,2 1,1-1,1 0,1 0,9-39,-10 59,1-1,-1 1,0 0,0 0,0-1,0 1,0 0,0 0,-1-1,1 1,0 0,-1-1,1 1,-1 0,0 0,1 0,-1 0,0 0,0 0,0-1,0 2,0-1,0 0,0 0,0 0,1 1,-2-1,1 0,0 0,-1 1,1-1,-1 1,1 0,-1-1,1 1,-1 0,1-1,-4 1,-6-2,0 2,-1 0,0 0,-14 2,5 0,-844 3,492-7,-1399 2,1763 1,1-1,0 1,0 1,0-1,0 1,1 0,-1 1,1 0,-1-1,1 2,-9 5,-9 7,-37 28,51-35,-40 31,21-15,-46 28,64-45,-1-1,0-1,0 0,-1-1,0 0,0 0,-23 4,-31 1,-1-2,-75 1,-141-10,129-1,-917 2,1042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6T19:59:25.6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4316 109,'-111'2,"-125"-4,214-1,0 0,0-2,-33-9,32 6,-1 3,-39-6,27 7,5 1,-2 0,2-2,-2-1,-33-11,49 12,-2 0,1 2,0 0,0 0,-26 0,-97 5,53 0,-942-2,996 2,2 0,-42 9,-7 1,29-7,-41 6,-111-1,175-8,0 0,1 1,0 2,-38 11,37-9,-1-2,1 1,-54 2,-621-7,313-4,376 3,-34 0,47 0,0 0,1 0,-1 0,0 0,0 0,0 1,0-1,0 1,0-1,0 1,0 0,1 0,0-1,-1 1,1 0,-1 0,0 0,-1 1,4-1,0 0,0-1,-1 1,1 0,0 0,0 0,0-1,0 0,0 1,0-1,-1 1,1 0,0-1,0 1,1-1,-1 0,0 0,0 0,0 0,1 0,-1 0,0 0,1 0,68 7,1-3,115-6,-60 0,1607 2,-1710 0,-1 1,0 2,1 0,-1 1,26 8,104 40,-149-51,28 11,1-3,0 0,0-1,2-1,-1-3,1 0,-1-1,52-1,640-4,-443 2,-255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6T20:01:17.5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35 1,'3467'0,"-3420"2,-1 2,68 13,25 3,451-7,-369-16,-110 2,124 3,-106 21,-122-22,0 0,-2 0,2 0,-1 1,0 0,0-1,0 2,0-1,-1 0,1 1,0 0,-1 0,8 7,-6-4,-1 1,1 0,-1-1,-2 3,2-2,-1 1,-1-1,3 10,3 6,-3-1,0 1,-1 1,2 33,-4 96,-4-135,1 66,-3 71,1-153,1 1,-1 0,0-1,1 1,-1-1,0 1,-1 0,1-1,-1 0,0 0,1 0,-1 1,-1-1,1 0,0 0,0 0,0 0,-1-1,0 1,1-1,-1 1,0-1,0 0,1 0,-2 0,1 0,0 0,0-1,-1 1,-2 0,-13 1,0-2,-1 1,0-1,-19-3,5 1,8 0,1 0,-33-9,34 6,-1 1,-39-2,-430 5,233 3,230-1,1 2,-40 6,37-3,-55 3,-605-8,335-3,-1451 2,1756-2,-67-10,69 5,-74 0,-441 8,562-1,-1 0,0 0,-1 0,2-1,-1 0,0 0,0 0,1 0,-1 0,1-1,-1 0,0 0,-5-3,8 3,0 1,0-2,0 1,0 0,0 0,1 0,0 0,-1-1,1 1,0-1,0 1,0 0,0-1,1 0,-1 1,1-1,0 1,0-1,0 0,0 1,0-1,2-4,8-46,0 12,3-82,-14 105,-1 0,-7-29,2 14,6 31,1 0,0 1,0-1,0 1,0-1,0 1,1 0,-1-1,1 0,-1 1,1-1,-1 1,1 0,0-1,0 1,0 0,0-1,0 1,0 0,1 0,-1-1,0 1,1 1,-2-1,2-1,-1 1,1 1,0-1,0 1,-1-1,1 0,0 1,0-1,0 1,-1 0,3 0,10-3,-1 2,0 0,26 1,-25 0,46 1,1 2,85 13,186 31,-170-26,304 26,-209-30,669 21,728-38,-1597-3,66-8,-64 4,59 0,-93 7,-1-2,0 0,0-1,0 0,-1-2,1-1,-1 0,-1-1,26-12,76-28,-123 47,0 0,0 0,-1-1,1 1,0 0,0-1,0 1,0-1,-1 1,1 0,0 0,-1-1,1 1,0-1,-1 0,1 1,-1-1,0 1,0-1,1 1,-1-1,1 0,-1 0,0 0,1 1,-1 0,0-1,0 0,0 0,0 0,0 1,0-1,0 0,0 1,0-1,0 0,0 1,0-1,-1 0,1 0,0 0,-1 1,1 0,-1-1,1 0,0 1,0-1,-1 0,1 1,-1 0,0-1,1 1,-1-1,0 1,0-1,1 1,-1-1,0 1,0 0,0 0,1 0,-1 0,-1-1,-8-2,-1-1,2 1,-20-3,-260-45,219 43,-3 2,2 3,-93 5,39 1,-540-28,201 3,-554-8,884 26,93 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6T20:01:33.0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72 31,'30'2,"1"0,38 8,-36-4,56 2,82-9,56 2,-117 12,-69-8,54 3,82 5,22 1,452-16,-627 1,1-1,46-9,-5 0,0 1,-19 3,92-4,2313 13,-2419-1,-2 2,36 6,-33-4,53 3,-58-6,51 9,-52-6,55 3,-50-7,-13-2,1 1,-1 1,0 1,0 0,0 1,-1 1,1 1,27 9,-32-9,1 0,-1-1,2-1,-1 1,0-2,28 1,107-4,-64-2,-40 3,126-5,-146 3,1-1,-1-2,-2 0,38-12,-5-3,0-2,72-38,-121 56,-1 1,2-1,-1 1,1 1,-1-1,1 1,0 0,-1 2,13-2,97 4,-56 1,-58-3,0 0,-1 0,1 0,0 1,-1-1,1 0,-1 2,1-1,-1 0,1 1,-1 0,0-1,0 1,6 4,-8-4,0 0,1 2,0-2,-1 1,0 0,0 0,0 0,0 0,-1 1,0 0,0-1,0 0,-1 0,1 1,-1-1,0 6,0 3,-1 0,0 0,-1 0,0-1,-8 17,6-18,0 0,2 0,0 1,0-1,1 0,0 0,1 1,1 10,26 74,-19-71,0 1,-3 0,6 46,-9-39,0-18,-1 0,-1 0,-1 0,0 0,-1-1,-7 26,7-36,1 0,-2-1,1 1,0 0,-1-1,0 0,0 0,0 1,1-1,-1 0,0-1,-1 1,1-1,-1 1,1 0,0-2,-1 2,-6 0,-8 2,0-1,-28 2,30-4,-45 4,0-2,0-3,0-1,0-3,1-3,-104-20,113 18,-1 3,1 1,-2 2,-96 6,46-1,-1191-1,689-1,582 1,0 0,-43 11,41-7,-1-2,-30 2,-587-3,310-4,282 1,0-2,-67-10,77 9,-1 0,-44 3,47 1,1-2,-62-7,22-1,-1 3,0 3,-109 6,44 0,-1387-2,1523 0,1 0,1 0,-1 0,0 0,1-2,-1 1,0 0,-8-4,12 4,1-1,-1 1,2-1,-2 1,1-1,0 0,-1 1,1-1,1 0,-1 0,0 0,0-1,1 1,0 0,0 0,0-1,0 1,1 0,-1-1,0 1,0-6,-1-21,0-1,6-42,-1 22,-2 46,-1-1,0 1,1 0,0 0,-1 0,2 0,-1 0,1 1,0-1,0 1,1-1,-1 1,1-1,0 1,-1 0,6-4,-2 3,-1 0,1 0,1 1,0 0,-1 0,1 0,0 1,-1 0,13-2,10-1,0 1,1 2,0 0,33 4,-62-2,615 4,-544-4,-35 2,71 11,-34-4,315 58,-113-15,-238-46,423 60,-322-52,191-1,-267-14,15-2,1 4,-1 3,86 12,-64 0,187 5,106-22,-156-2,743 3,-928-1,64-11,25-1,479 10,-319 5,-229-1,90-2,-155 0,-2 0,2 1,0-2,-2 0,1 1,11-6,-16 7,0 0,0 0,-1-1,1 1,0 0,0 0,0-1,-1 1,1-1,0 1,0-1,-1 0,1 1,-1 0,1-1,0 0,-1 1,1-1,-1 0,0 1,0-1,0 0,0 0,1 0,-1 1,0 0,0-1,0 0,0 0,0 0,0 1,0-1,0 0,0 0,-1 0,1 1,0-1,0 1,0-1,0 0,-1 0,1 0,-1 1,1 0,-1-1,1 0,-1 0,0 1,1-1,-1 1,0 0,0 0,1-1,-1 1,0-1,-2 0,-4-3,-1 1,0-1,0 2,-1-2,1 2,-1 0,0 0,1 0,-11 0,-90-4,79 6,-73-3,-2 1,-160-19,162 7,-150-1,-104 15,132 3,-1451-3,1650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6T20:01:39.6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1,'15'2,"1"0,-1 3,18 8,33 10,556-5,-368-23,-143 1,127 10,-141 23,-68-18,-1-2,35 2,946-8,-486-6,259 3,-753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6T20:01:44.1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1,'3144'0,"-2920"32,-6 1,35-38,167 8,-276 27,-81-13,68-2,809-17,-913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6T20:01:46.8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1,'3615'0,"-3585"0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6T20:00:34.8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1,'889'0,"-864"1,-2 3,2 0,-2 2,1 1,43 22,-45-20,8 3,1-4,45 7,-8-3,6-1,1-3,116-9,-64-3,1454 4,-1555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FD7AA-C1BB-42B0-9D1F-14C8AD6D13CF}" type="datetimeFigureOut">
              <a:rPr lang="en-US" smtClean="0"/>
              <a:t>7/26/2023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5D2F8-B28B-4B53-90F5-C2445F696CB9}" type="slidenum">
              <a:rPr lang="en-US" smtClean="0"/>
              <a:t>‹#›</a:t>
            </a:fld>
            <a:endParaRPr lang="en-US"/>
          </a:p>
        </p:txBody>
      </p:sp>
    </p:spTree>
    <p:extLst>
      <p:ext uri="{BB962C8B-B14F-4D97-AF65-F5344CB8AC3E}">
        <p14:creationId xmlns:p14="http://schemas.microsoft.com/office/powerpoint/2010/main" val="3906543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3AE16F-9ADE-467A-BC28-EA27DB870086}" type="datetime1">
              <a:rPr lang="en-US" smtClean="0"/>
              <a:t>7/26/2023</a:t>
            </a:fld>
            <a:endParaRPr lang="en-US"/>
          </a:p>
        </p:txBody>
      </p:sp>
      <p:sp>
        <p:nvSpPr>
          <p:cNvPr id="5" name="Footer Placeholder 4"/>
          <p:cNvSpPr>
            <a:spLocks noGrp="1"/>
          </p:cNvSpPr>
          <p:nvPr>
            <p:ph type="ftr" sz="quarter" idx="11"/>
          </p:nvPr>
        </p:nvSpPr>
        <p:spPr/>
        <p:txBody>
          <a:bodyPr/>
          <a:lstStyle/>
          <a:p>
            <a:r>
              <a:rPr lang="en-US"/>
              <a:t>Confidential - WyCo Employee Eyes Only</a:t>
            </a:r>
          </a:p>
        </p:txBody>
      </p:sp>
      <p:sp>
        <p:nvSpPr>
          <p:cNvPr id="6" name="Slide Number Placeholder 5"/>
          <p:cNvSpPr>
            <a:spLocks noGrp="1"/>
          </p:cNvSpPr>
          <p:nvPr>
            <p:ph type="sldNum" sz="quarter" idx="12"/>
          </p:nvPr>
        </p:nvSpPr>
        <p:spPr/>
        <p:txBody>
          <a:bodyPr/>
          <a:lstStyle/>
          <a:p>
            <a:fld id="{36D47AFD-30CB-4746-911F-D519BAF7820E}" type="slidenum">
              <a:rPr lang="en-US" smtClean="0"/>
              <a:t>‹#›</a:t>
            </a:fld>
            <a:endParaRPr lang="en-US"/>
          </a:p>
        </p:txBody>
      </p:sp>
      <p:pic>
        <p:nvPicPr>
          <p:cNvPr id="8" name="Picture 7" descr="A blue and red logo&#10;&#10;Description automatically generated">
            <a:extLst>
              <a:ext uri="{FF2B5EF4-FFF2-40B4-BE49-F238E27FC236}">
                <a16:creationId xmlns:a16="http://schemas.microsoft.com/office/drawing/2014/main" id="{E5FA62D6-06C2-F2BD-DAD2-BB62744225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401"/>
            <a:ext cx="2675053" cy="1371600"/>
          </a:xfrm>
          <a:prstGeom prst="rect">
            <a:avLst/>
          </a:prstGeom>
        </p:spPr>
      </p:pic>
    </p:spTree>
    <p:extLst>
      <p:ext uri="{BB962C8B-B14F-4D97-AF65-F5344CB8AC3E}">
        <p14:creationId xmlns:p14="http://schemas.microsoft.com/office/powerpoint/2010/main" val="2927685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A9203D-A9BE-4F1F-9BF2-D8ADE07E157C}" type="datetime1">
              <a:rPr lang="en-US" smtClean="0"/>
              <a:t>7/26/2023</a:t>
            </a:fld>
            <a:endParaRPr lang="en-US"/>
          </a:p>
        </p:txBody>
      </p:sp>
      <p:sp>
        <p:nvSpPr>
          <p:cNvPr id="5" name="Footer Placeholder 4"/>
          <p:cNvSpPr>
            <a:spLocks noGrp="1"/>
          </p:cNvSpPr>
          <p:nvPr>
            <p:ph type="ftr" sz="quarter" idx="11"/>
          </p:nvPr>
        </p:nvSpPr>
        <p:spPr/>
        <p:txBody>
          <a:bodyPr/>
          <a:lstStyle/>
          <a:p>
            <a:r>
              <a:rPr lang="en-US"/>
              <a:t>Confidential - WyCo Employee Eyes Only</a:t>
            </a:r>
          </a:p>
        </p:txBody>
      </p:sp>
      <p:sp>
        <p:nvSpPr>
          <p:cNvPr id="6" name="Slide Number Placeholder 5"/>
          <p:cNvSpPr>
            <a:spLocks noGrp="1"/>
          </p:cNvSpPr>
          <p:nvPr>
            <p:ph type="sldNum" sz="quarter" idx="12"/>
          </p:nvPr>
        </p:nvSpPr>
        <p:spPr/>
        <p:txBody>
          <a:bodyPr/>
          <a:lstStyle/>
          <a:p>
            <a:fld id="{36D47AFD-30CB-4746-911F-D519BAF7820E}" type="slidenum">
              <a:rPr lang="en-US" smtClean="0"/>
              <a:t>‹#›</a:t>
            </a:fld>
            <a:endParaRPr lang="en-US"/>
          </a:p>
        </p:txBody>
      </p:sp>
      <p:pic>
        <p:nvPicPr>
          <p:cNvPr id="7" name="Picture 6" descr="A blue and red logo&#10;&#10;Description automatically generated">
            <a:extLst>
              <a:ext uri="{FF2B5EF4-FFF2-40B4-BE49-F238E27FC236}">
                <a16:creationId xmlns:a16="http://schemas.microsoft.com/office/drawing/2014/main" id="{1484EA62-B096-EA31-DA37-F4105447C8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70"/>
            <a:ext cx="2675055" cy="1371600"/>
          </a:xfrm>
          <a:prstGeom prst="rect">
            <a:avLst/>
          </a:prstGeom>
        </p:spPr>
      </p:pic>
    </p:spTree>
    <p:extLst>
      <p:ext uri="{BB962C8B-B14F-4D97-AF65-F5344CB8AC3E}">
        <p14:creationId xmlns:p14="http://schemas.microsoft.com/office/powerpoint/2010/main" val="132406602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A9203D-A9BE-4F1F-9BF2-D8ADE07E157C}" type="datetime1">
              <a:rPr lang="en-US" smtClean="0"/>
              <a:t>7/26/2023</a:t>
            </a:fld>
            <a:endParaRPr lang="en-US"/>
          </a:p>
        </p:txBody>
      </p:sp>
      <p:sp>
        <p:nvSpPr>
          <p:cNvPr id="5" name="Footer Placeholder 4"/>
          <p:cNvSpPr>
            <a:spLocks noGrp="1"/>
          </p:cNvSpPr>
          <p:nvPr>
            <p:ph type="ftr" sz="quarter" idx="11"/>
          </p:nvPr>
        </p:nvSpPr>
        <p:spPr/>
        <p:txBody>
          <a:bodyPr/>
          <a:lstStyle/>
          <a:p>
            <a:r>
              <a:rPr lang="en-US"/>
              <a:t>Confidential - WyCo Employee Eyes Only</a:t>
            </a:r>
          </a:p>
        </p:txBody>
      </p:sp>
      <p:sp>
        <p:nvSpPr>
          <p:cNvPr id="6" name="Slide Number Placeholder 5"/>
          <p:cNvSpPr>
            <a:spLocks noGrp="1"/>
          </p:cNvSpPr>
          <p:nvPr>
            <p:ph type="sldNum" sz="quarter" idx="12"/>
          </p:nvPr>
        </p:nvSpPr>
        <p:spPr/>
        <p:txBody>
          <a:bodyPr/>
          <a:lstStyle/>
          <a:p>
            <a:fld id="{36D47AFD-30CB-4746-911F-D519BAF7820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pic>
        <p:nvPicPr>
          <p:cNvPr id="7" name="Picture 6" descr="A blue and red logo&#10;&#10;Description automatically generated">
            <a:extLst>
              <a:ext uri="{FF2B5EF4-FFF2-40B4-BE49-F238E27FC236}">
                <a16:creationId xmlns:a16="http://schemas.microsoft.com/office/drawing/2014/main" id="{B7068382-BF73-6F16-2826-1CB608D1DF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70"/>
            <a:ext cx="2675055" cy="1371600"/>
          </a:xfrm>
          <a:prstGeom prst="rect">
            <a:avLst/>
          </a:prstGeom>
        </p:spPr>
      </p:pic>
    </p:spTree>
    <p:extLst>
      <p:ext uri="{BB962C8B-B14F-4D97-AF65-F5344CB8AC3E}">
        <p14:creationId xmlns:p14="http://schemas.microsoft.com/office/powerpoint/2010/main" val="337853502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A9203D-A9BE-4F1F-9BF2-D8ADE07E157C}" type="datetime1">
              <a:rPr lang="en-US" smtClean="0"/>
              <a:t>7/26/2023</a:t>
            </a:fld>
            <a:endParaRPr lang="en-US"/>
          </a:p>
        </p:txBody>
      </p:sp>
      <p:sp>
        <p:nvSpPr>
          <p:cNvPr id="5" name="Footer Placeholder 4"/>
          <p:cNvSpPr>
            <a:spLocks noGrp="1"/>
          </p:cNvSpPr>
          <p:nvPr>
            <p:ph type="ftr" sz="quarter" idx="11"/>
          </p:nvPr>
        </p:nvSpPr>
        <p:spPr/>
        <p:txBody>
          <a:bodyPr/>
          <a:lstStyle/>
          <a:p>
            <a:r>
              <a:rPr lang="en-US"/>
              <a:t>Confidential - WyCo Employee Eyes Only</a:t>
            </a:r>
          </a:p>
        </p:txBody>
      </p:sp>
      <p:sp>
        <p:nvSpPr>
          <p:cNvPr id="6" name="Slide Number Placeholder 5"/>
          <p:cNvSpPr>
            <a:spLocks noGrp="1"/>
          </p:cNvSpPr>
          <p:nvPr>
            <p:ph type="sldNum" sz="quarter" idx="12"/>
          </p:nvPr>
        </p:nvSpPr>
        <p:spPr/>
        <p:txBody>
          <a:bodyPr/>
          <a:lstStyle/>
          <a:p>
            <a:fld id="{36D47AFD-30CB-4746-911F-D519BAF7820E}" type="slidenum">
              <a:rPr lang="en-US" smtClean="0"/>
              <a:t>‹#›</a:t>
            </a:fld>
            <a:endParaRPr lang="en-US"/>
          </a:p>
        </p:txBody>
      </p:sp>
      <p:pic>
        <p:nvPicPr>
          <p:cNvPr id="7" name="Picture 6" descr="A blue and red logo&#10;&#10;Description automatically generated">
            <a:extLst>
              <a:ext uri="{FF2B5EF4-FFF2-40B4-BE49-F238E27FC236}">
                <a16:creationId xmlns:a16="http://schemas.microsoft.com/office/drawing/2014/main" id="{A832E0AA-6C12-0781-910A-EEFED15A1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70"/>
            <a:ext cx="2675055" cy="1371600"/>
          </a:xfrm>
          <a:prstGeom prst="rect">
            <a:avLst/>
          </a:prstGeom>
        </p:spPr>
      </p:pic>
    </p:spTree>
    <p:extLst>
      <p:ext uri="{BB962C8B-B14F-4D97-AF65-F5344CB8AC3E}">
        <p14:creationId xmlns:p14="http://schemas.microsoft.com/office/powerpoint/2010/main" val="175650571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A9203D-A9BE-4F1F-9BF2-D8ADE07E157C}" type="datetime1">
              <a:rPr lang="en-US" smtClean="0"/>
              <a:t>7/26/2023</a:t>
            </a:fld>
            <a:endParaRPr lang="en-US"/>
          </a:p>
        </p:txBody>
      </p:sp>
      <p:sp>
        <p:nvSpPr>
          <p:cNvPr id="5" name="Footer Placeholder 4"/>
          <p:cNvSpPr>
            <a:spLocks noGrp="1"/>
          </p:cNvSpPr>
          <p:nvPr>
            <p:ph type="ftr" sz="quarter" idx="11"/>
          </p:nvPr>
        </p:nvSpPr>
        <p:spPr/>
        <p:txBody>
          <a:bodyPr/>
          <a:lstStyle/>
          <a:p>
            <a:r>
              <a:rPr lang="en-US"/>
              <a:t>Confidential - WyCo Employee Eyes Only</a:t>
            </a:r>
          </a:p>
        </p:txBody>
      </p:sp>
      <p:sp>
        <p:nvSpPr>
          <p:cNvPr id="6" name="Slide Number Placeholder 5"/>
          <p:cNvSpPr>
            <a:spLocks noGrp="1"/>
          </p:cNvSpPr>
          <p:nvPr>
            <p:ph type="sldNum" sz="quarter" idx="12"/>
          </p:nvPr>
        </p:nvSpPr>
        <p:spPr/>
        <p:txBody>
          <a:bodyPr/>
          <a:lstStyle/>
          <a:p>
            <a:fld id="{36D47AFD-30CB-4746-911F-D519BAF7820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pic>
        <p:nvPicPr>
          <p:cNvPr id="7" name="Picture 6" descr="A blue and red logo&#10;&#10;Description automatically generated">
            <a:extLst>
              <a:ext uri="{FF2B5EF4-FFF2-40B4-BE49-F238E27FC236}">
                <a16:creationId xmlns:a16="http://schemas.microsoft.com/office/drawing/2014/main" id="{35004AA7-742A-6163-09CF-4600094A51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70"/>
            <a:ext cx="2675055" cy="1371600"/>
          </a:xfrm>
          <a:prstGeom prst="rect">
            <a:avLst/>
          </a:prstGeom>
        </p:spPr>
      </p:pic>
    </p:spTree>
    <p:extLst>
      <p:ext uri="{BB962C8B-B14F-4D97-AF65-F5344CB8AC3E}">
        <p14:creationId xmlns:p14="http://schemas.microsoft.com/office/powerpoint/2010/main" val="109463120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A9203D-A9BE-4F1F-9BF2-D8ADE07E157C}" type="datetime1">
              <a:rPr lang="en-US" smtClean="0"/>
              <a:t>7/26/2023</a:t>
            </a:fld>
            <a:endParaRPr lang="en-US"/>
          </a:p>
        </p:txBody>
      </p:sp>
      <p:sp>
        <p:nvSpPr>
          <p:cNvPr id="5" name="Footer Placeholder 4"/>
          <p:cNvSpPr>
            <a:spLocks noGrp="1"/>
          </p:cNvSpPr>
          <p:nvPr>
            <p:ph type="ftr" sz="quarter" idx="11"/>
          </p:nvPr>
        </p:nvSpPr>
        <p:spPr/>
        <p:txBody>
          <a:bodyPr/>
          <a:lstStyle/>
          <a:p>
            <a:r>
              <a:rPr lang="en-US"/>
              <a:t>Confidential - WyCo Employee Eyes Only</a:t>
            </a:r>
          </a:p>
        </p:txBody>
      </p:sp>
      <p:sp>
        <p:nvSpPr>
          <p:cNvPr id="6" name="Slide Number Placeholder 5"/>
          <p:cNvSpPr>
            <a:spLocks noGrp="1"/>
          </p:cNvSpPr>
          <p:nvPr>
            <p:ph type="sldNum" sz="quarter" idx="12"/>
          </p:nvPr>
        </p:nvSpPr>
        <p:spPr/>
        <p:txBody>
          <a:bodyPr/>
          <a:lstStyle/>
          <a:p>
            <a:fld id="{36D47AFD-30CB-4746-911F-D519BAF7820E}" type="slidenum">
              <a:rPr lang="en-US" smtClean="0"/>
              <a:t>‹#›</a:t>
            </a:fld>
            <a:endParaRPr lang="en-US"/>
          </a:p>
        </p:txBody>
      </p:sp>
      <p:pic>
        <p:nvPicPr>
          <p:cNvPr id="7" name="Picture 6" descr="A blue and red logo&#10;&#10;Description automatically generated">
            <a:extLst>
              <a:ext uri="{FF2B5EF4-FFF2-40B4-BE49-F238E27FC236}">
                <a16:creationId xmlns:a16="http://schemas.microsoft.com/office/drawing/2014/main" id="{6B978199-F447-BAE4-B52C-85348C3764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70"/>
            <a:ext cx="2675055" cy="1371600"/>
          </a:xfrm>
          <a:prstGeom prst="rect">
            <a:avLst/>
          </a:prstGeom>
        </p:spPr>
      </p:pic>
    </p:spTree>
    <p:extLst>
      <p:ext uri="{BB962C8B-B14F-4D97-AF65-F5344CB8AC3E}">
        <p14:creationId xmlns:p14="http://schemas.microsoft.com/office/powerpoint/2010/main" val="139663509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CD6052-C525-42E2-AE8B-A2C09CA9FA26}" type="datetime1">
              <a:rPr lang="en-US" smtClean="0"/>
              <a:t>7/26/2023</a:t>
            </a:fld>
            <a:endParaRPr lang="en-US"/>
          </a:p>
        </p:txBody>
      </p:sp>
      <p:sp>
        <p:nvSpPr>
          <p:cNvPr id="5" name="Footer Placeholder 4"/>
          <p:cNvSpPr>
            <a:spLocks noGrp="1"/>
          </p:cNvSpPr>
          <p:nvPr>
            <p:ph type="ftr" sz="quarter" idx="11"/>
          </p:nvPr>
        </p:nvSpPr>
        <p:spPr/>
        <p:txBody>
          <a:bodyPr/>
          <a:lstStyle/>
          <a:p>
            <a:r>
              <a:rPr lang="en-US"/>
              <a:t>Confidential - WyCo Employee Eyes Only</a:t>
            </a:r>
          </a:p>
        </p:txBody>
      </p:sp>
      <p:sp>
        <p:nvSpPr>
          <p:cNvPr id="6" name="Slide Number Placeholder 5"/>
          <p:cNvSpPr>
            <a:spLocks noGrp="1"/>
          </p:cNvSpPr>
          <p:nvPr>
            <p:ph type="sldNum" sz="quarter" idx="12"/>
          </p:nvPr>
        </p:nvSpPr>
        <p:spPr/>
        <p:txBody>
          <a:bodyPr/>
          <a:lstStyle/>
          <a:p>
            <a:fld id="{36D47AFD-30CB-4746-911F-D519BAF7820E}" type="slidenum">
              <a:rPr lang="en-US" smtClean="0"/>
              <a:t>‹#›</a:t>
            </a:fld>
            <a:endParaRPr lang="en-US"/>
          </a:p>
        </p:txBody>
      </p:sp>
      <p:pic>
        <p:nvPicPr>
          <p:cNvPr id="7" name="Picture 6" descr="A blue and red logo&#10;&#10;Description automatically generated">
            <a:extLst>
              <a:ext uri="{FF2B5EF4-FFF2-40B4-BE49-F238E27FC236}">
                <a16:creationId xmlns:a16="http://schemas.microsoft.com/office/drawing/2014/main" id="{CCE56D75-6E95-5E2E-AEAB-2F45047FA1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70"/>
            <a:ext cx="2675055" cy="1371600"/>
          </a:xfrm>
          <a:prstGeom prst="rect">
            <a:avLst/>
          </a:prstGeom>
        </p:spPr>
      </p:pic>
    </p:spTree>
    <p:extLst>
      <p:ext uri="{BB962C8B-B14F-4D97-AF65-F5344CB8AC3E}">
        <p14:creationId xmlns:p14="http://schemas.microsoft.com/office/powerpoint/2010/main" val="1988379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C299A0-E6A8-4E46-B0DA-0582C5494D11}" type="datetime1">
              <a:rPr lang="en-US" smtClean="0"/>
              <a:t>7/26/2023</a:t>
            </a:fld>
            <a:endParaRPr lang="en-US"/>
          </a:p>
        </p:txBody>
      </p:sp>
      <p:sp>
        <p:nvSpPr>
          <p:cNvPr id="5" name="Footer Placeholder 4"/>
          <p:cNvSpPr>
            <a:spLocks noGrp="1"/>
          </p:cNvSpPr>
          <p:nvPr>
            <p:ph type="ftr" sz="quarter" idx="11"/>
          </p:nvPr>
        </p:nvSpPr>
        <p:spPr/>
        <p:txBody>
          <a:bodyPr/>
          <a:lstStyle/>
          <a:p>
            <a:r>
              <a:rPr lang="en-US"/>
              <a:t>Confidential - WyCo Employee Eyes Only</a:t>
            </a:r>
          </a:p>
        </p:txBody>
      </p:sp>
      <p:sp>
        <p:nvSpPr>
          <p:cNvPr id="6" name="Slide Number Placeholder 5"/>
          <p:cNvSpPr>
            <a:spLocks noGrp="1"/>
          </p:cNvSpPr>
          <p:nvPr>
            <p:ph type="sldNum" sz="quarter" idx="12"/>
          </p:nvPr>
        </p:nvSpPr>
        <p:spPr/>
        <p:txBody>
          <a:bodyPr/>
          <a:lstStyle/>
          <a:p>
            <a:fld id="{36D47AFD-30CB-4746-911F-D519BAF7820E}" type="slidenum">
              <a:rPr lang="en-US" smtClean="0"/>
              <a:t>‹#›</a:t>
            </a:fld>
            <a:endParaRPr lang="en-US"/>
          </a:p>
        </p:txBody>
      </p:sp>
      <p:pic>
        <p:nvPicPr>
          <p:cNvPr id="7" name="Picture 6" descr="A blue and red logo&#10;&#10;Description automatically generated">
            <a:extLst>
              <a:ext uri="{FF2B5EF4-FFF2-40B4-BE49-F238E27FC236}">
                <a16:creationId xmlns:a16="http://schemas.microsoft.com/office/drawing/2014/main" id="{165C4673-F754-068B-8E33-64777C3F04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70"/>
            <a:ext cx="2675055" cy="1371600"/>
          </a:xfrm>
          <a:prstGeom prst="rect">
            <a:avLst/>
          </a:prstGeom>
        </p:spPr>
      </p:pic>
    </p:spTree>
    <p:extLst>
      <p:ext uri="{BB962C8B-B14F-4D97-AF65-F5344CB8AC3E}">
        <p14:creationId xmlns:p14="http://schemas.microsoft.com/office/powerpoint/2010/main" val="307889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536E2-CEB6-4CC6-B55A-250159F170A7}" type="datetime1">
              <a:rPr lang="en-US" smtClean="0"/>
              <a:t>7/26/2023</a:t>
            </a:fld>
            <a:endParaRPr lang="en-US"/>
          </a:p>
        </p:txBody>
      </p:sp>
      <p:sp>
        <p:nvSpPr>
          <p:cNvPr id="5" name="Footer Placeholder 4"/>
          <p:cNvSpPr>
            <a:spLocks noGrp="1"/>
          </p:cNvSpPr>
          <p:nvPr>
            <p:ph type="ftr" sz="quarter" idx="11"/>
          </p:nvPr>
        </p:nvSpPr>
        <p:spPr/>
        <p:txBody>
          <a:bodyPr/>
          <a:lstStyle/>
          <a:p>
            <a:r>
              <a:rPr lang="en-US"/>
              <a:t>Confidential - WyCo Employee Eyes Only</a:t>
            </a:r>
          </a:p>
        </p:txBody>
      </p:sp>
      <p:sp>
        <p:nvSpPr>
          <p:cNvPr id="6" name="Slide Number Placeholder 5"/>
          <p:cNvSpPr>
            <a:spLocks noGrp="1"/>
          </p:cNvSpPr>
          <p:nvPr>
            <p:ph type="sldNum" sz="quarter" idx="12"/>
          </p:nvPr>
        </p:nvSpPr>
        <p:spPr/>
        <p:txBody>
          <a:bodyPr/>
          <a:lstStyle/>
          <a:p>
            <a:fld id="{36D47AFD-30CB-4746-911F-D519BAF7820E}" type="slidenum">
              <a:rPr lang="en-US" smtClean="0"/>
              <a:t>‹#›</a:t>
            </a:fld>
            <a:endParaRPr lang="en-US"/>
          </a:p>
        </p:txBody>
      </p:sp>
      <p:pic>
        <p:nvPicPr>
          <p:cNvPr id="7" name="Picture 6" descr="A blue and red logo&#10;&#10;Description automatically generated">
            <a:extLst>
              <a:ext uri="{FF2B5EF4-FFF2-40B4-BE49-F238E27FC236}">
                <a16:creationId xmlns:a16="http://schemas.microsoft.com/office/drawing/2014/main" id="{AFC39195-00EE-19E7-7536-C75D54F0A9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70"/>
            <a:ext cx="2675055" cy="1371600"/>
          </a:xfrm>
          <a:prstGeom prst="rect">
            <a:avLst/>
          </a:prstGeom>
        </p:spPr>
      </p:pic>
    </p:spTree>
    <p:extLst>
      <p:ext uri="{BB962C8B-B14F-4D97-AF65-F5344CB8AC3E}">
        <p14:creationId xmlns:p14="http://schemas.microsoft.com/office/powerpoint/2010/main" val="252954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3700D8-95D6-431C-A00A-4DBE6622FB58}" type="datetime1">
              <a:rPr lang="en-US" smtClean="0"/>
              <a:t>7/26/2023</a:t>
            </a:fld>
            <a:endParaRPr lang="en-US"/>
          </a:p>
        </p:txBody>
      </p:sp>
      <p:sp>
        <p:nvSpPr>
          <p:cNvPr id="5" name="Footer Placeholder 4"/>
          <p:cNvSpPr>
            <a:spLocks noGrp="1"/>
          </p:cNvSpPr>
          <p:nvPr>
            <p:ph type="ftr" sz="quarter" idx="11"/>
          </p:nvPr>
        </p:nvSpPr>
        <p:spPr/>
        <p:txBody>
          <a:bodyPr/>
          <a:lstStyle/>
          <a:p>
            <a:r>
              <a:rPr lang="en-US"/>
              <a:t>Confidential - WyCo Employee Eyes Only</a:t>
            </a:r>
          </a:p>
        </p:txBody>
      </p:sp>
      <p:sp>
        <p:nvSpPr>
          <p:cNvPr id="6" name="Slide Number Placeholder 5"/>
          <p:cNvSpPr>
            <a:spLocks noGrp="1"/>
          </p:cNvSpPr>
          <p:nvPr>
            <p:ph type="sldNum" sz="quarter" idx="12"/>
          </p:nvPr>
        </p:nvSpPr>
        <p:spPr/>
        <p:txBody>
          <a:bodyPr/>
          <a:lstStyle/>
          <a:p>
            <a:fld id="{36D47AFD-30CB-4746-911F-D519BAF7820E}" type="slidenum">
              <a:rPr lang="en-US" smtClean="0"/>
              <a:t>‹#›</a:t>
            </a:fld>
            <a:endParaRPr lang="en-US"/>
          </a:p>
        </p:txBody>
      </p:sp>
      <p:pic>
        <p:nvPicPr>
          <p:cNvPr id="7" name="Picture 6" descr="A blue and red logo&#10;&#10;Description automatically generated">
            <a:extLst>
              <a:ext uri="{FF2B5EF4-FFF2-40B4-BE49-F238E27FC236}">
                <a16:creationId xmlns:a16="http://schemas.microsoft.com/office/drawing/2014/main" id="{6C4E0219-8B14-8E6C-B6DA-B69FB89517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39" y="0"/>
            <a:ext cx="2675054" cy="1371600"/>
          </a:xfrm>
          <a:prstGeom prst="rect">
            <a:avLst/>
          </a:prstGeom>
        </p:spPr>
      </p:pic>
    </p:spTree>
    <p:extLst>
      <p:ext uri="{BB962C8B-B14F-4D97-AF65-F5344CB8AC3E}">
        <p14:creationId xmlns:p14="http://schemas.microsoft.com/office/powerpoint/2010/main" val="30718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873D1F-73ED-41FF-9DC3-ED950FC81A96}" type="datetime1">
              <a:rPr lang="en-US" smtClean="0"/>
              <a:t>7/26/2023</a:t>
            </a:fld>
            <a:endParaRPr lang="en-US"/>
          </a:p>
        </p:txBody>
      </p:sp>
      <p:sp>
        <p:nvSpPr>
          <p:cNvPr id="6" name="Footer Placeholder 5"/>
          <p:cNvSpPr>
            <a:spLocks noGrp="1"/>
          </p:cNvSpPr>
          <p:nvPr>
            <p:ph type="ftr" sz="quarter" idx="11"/>
          </p:nvPr>
        </p:nvSpPr>
        <p:spPr/>
        <p:txBody>
          <a:bodyPr/>
          <a:lstStyle/>
          <a:p>
            <a:r>
              <a:rPr lang="en-US"/>
              <a:t>Confidential - WyCo Employee Eyes Only</a:t>
            </a:r>
          </a:p>
        </p:txBody>
      </p:sp>
      <p:sp>
        <p:nvSpPr>
          <p:cNvPr id="7" name="Slide Number Placeholder 6"/>
          <p:cNvSpPr>
            <a:spLocks noGrp="1"/>
          </p:cNvSpPr>
          <p:nvPr>
            <p:ph type="sldNum" sz="quarter" idx="12"/>
          </p:nvPr>
        </p:nvSpPr>
        <p:spPr/>
        <p:txBody>
          <a:bodyPr/>
          <a:lstStyle/>
          <a:p>
            <a:fld id="{36D47AFD-30CB-4746-911F-D519BAF7820E}" type="slidenum">
              <a:rPr lang="en-US" smtClean="0"/>
              <a:t>‹#›</a:t>
            </a:fld>
            <a:endParaRPr lang="en-US"/>
          </a:p>
        </p:txBody>
      </p:sp>
      <p:pic>
        <p:nvPicPr>
          <p:cNvPr id="8" name="Picture 7" descr="A blue and red logo&#10;&#10;Description automatically generated">
            <a:extLst>
              <a:ext uri="{FF2B5EF4-FFF2-40B4-BE49-F238E27FC236}">
                <a16:creationId xmlns:a16="http://schemas.microsoft.com/office/drawing/2014/main" id="{6530AE67-D2D1-2AA8-7DEA-B65292D3EF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70"/>
            <a:ext cx="2675055" cy="1371600"/>
          </a:xfrm>
          <a:prstGeom prst="rect">
            <a:avLst/>
          </a:prstGeom>
        </p:spPr>
      </p:pic>
    </p:spTree>
    <p:extLst>
      <p:ext uri="{BB962C8B-B14F-4D97-AF65-F5344CB8AC3E}">
        <p14:creationId xmlns:p14="http://schemas.microsoft.com/office/powerpoint/2010/main" val="412696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029E82-4F01-4161-BB67-EEB11555D7E1}" type="datetime1">
              <a:rPr lang="en-US" smtClean="0"/>
              <a:t>7/26/2023</a:t>
            </a:fld>
            <a:endParaRPr lang="en-US"/>
          </a:p>
        </p:txBody>
      </p:sp>
      <p:sp>
        <p:nvSpPr>
          <p:cNvPr id="8" name="Footer Placeholder 7"/>
          <p:cNvSpPr>
            <a:spLocks noGrp="1"/>
          </p:cNvSpPr>
          <p:nvPr>
            <p:ph type="ftr" sz="quarter" idx="11"/>
          </p:nvPr>
        </p:nvSpPr>
        <p:spPr/>
        <p:txBody>
          <a:bodyPr/>
          <a:lstStyle/>
          <a:p>
            <a:r>
              <a:rPr lang="en-US"/>
              <a:t>Confidential - WyCo Employee Eyes Only</a:t>
            </a:r>
          </a:p>
        </p:txBody>
      </p:sp>
      <p:sp>
        <p:nvSpPr>
          <p:cNvPr id="9" name="Slide Number Placeholder 8"/>
          <p:cNvSpPr>
            <a:spLocks noGrp="1"/>
          </p:cNvSpPr>
          <p:nvPr>
            <p:ph type="sldNum" sz="quarter" idx="12"/>
          </p:nvPr>
        </p:nvSpPr>
        <p:spPr/>
        <p:txBody>
          <a:bodyPr/>
          <a:lstStyle/>
          <a:p>
            <a:fld id="{36D47AFD-30CB-4746-911F-D519BAF7820E}" type="slidenum">
              <a:rPr lang="en-US" smtClean="0"/>
              <a:t>‹#›</a:t>
            </a:fld>
            <a:endParaRPr lang="en-US"/>
          </a:p>
        </p:txBody>
      </p:sp>
      <p:pic>
        <p:nvPicPr>
          <p:cNvPr id="10" name="Picture 9" descr="A blue and red logo&#10;&#10;Description automatically generated">
            <a:extLst>
              <a:ext uri="{FF2B5EF4-FFF2-40B4-BE49-F238E27FC236}">
                <a16:creationId xmlns:a16="http://schemas.microsoft.com/office/drawing/2014/main" id="{B37D4E20-F708-E930-B295-217638C7FC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70"/>
            <a:ext cx="2675055" cy="1371600"/>
          </a:xfrm>
          <a:prstGeom prst="rect">
            <a:avLst/>
          </a:prstGeom>
        </p:spPr>
      </p:pic>
    </p:spTree>
    <p:extLst>
      <p:ext uri="{BB962C8B-B14F-4D97-AF65-F5344CB8AC3E}">
        <p14:creationId xmlns:p14="http://schemas.microsoft.com/office/powerpoint/2010/main" val="60253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0D1F9F-D82D-49E8-A7D9-1A38E85E2F8B}" type="datetime1">
              <a:rPr lang="en-US" smtClean="0"/>
              <a:t>7/26/2023</a:t>
            </a:fld>
            <a:endParaRPr lang="en-US"/>
          </a:p>
        </p:txBody>
      </p:sp>
      <p:sp>
        <p:nvSpPr>
          <p:cNvPr id="4" name="Footer Placeholder 3"/>
          <p:cNvSpPr>
            <a:spLocks noGrp="1"/>
          </p:cNvSpPr>
          <p:nvPr>
            <p:ph type="ftr" sz="quarter" idx="11"/>
          </p:nvPr>
        </p:nvSpPr>
        <p:spPr/>
        <p:txBody>
          <a:bodyPr/>
          <a:lstStyle/>
          <a:p>
            <a:r>
              <a:rPr lang="en-US"/>
              <a:t>Confidential - WyCo Employee Eyes Only</a:t>
            </a:r>
          </a:p>
        </p:txBody>
      </p:sp>
      <p:sp>
        <p:nvSpPr>
          <p:cNvPr id="5" name="Slide Number Placeholder 4"/>
          <p:cNvSpPr>
            <a:spLocks noGrp="1"/>
          </p:cNvSpPr>
          <p:nvPr>
            <p:ph type="sldNum" sz="quarter" idx="12"/>
          </p:nvPr>
        </p:nvSpPr>
        <p:spPr/>
        <p:txBody>
          <a:bodyPr/>
          <a:lstStyle/>
          <a:p>
            <a:fld id="{36D47AFD-30CB-4746-911F-D519BAF7820E}" type="slidenum">
              <a:rPr lang="en-US" smtClean="0"/>
              <a:t>‹#›</a:t>
            </a:fld>
            <a:endParaRPr lang="en-US"/>
          </a:p>
        </p:txBody>
      </p:sp>
      <p:pic>
        <p:nvPicPr>
          <p:cNvPr id="6" name="Picture 5" descr="A blue and red logo&#10;&#10;Description automatically generated">
            <a:extLst>
              <a:ext uri="{FF2B5EF4-FFF2-40B4-BE49-F238E27FC236}">
                <a16:creationId xmlns:a16="http://schemas.microsoft.com/office/drawing/2014/main" id="{D8122634-2C40-9C83-FE03-39DD8D4D31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70"/>
            <a:ext cx="2675055" cy="1371600"/>
          </a:xfrm>
          <a:prstGeom prst="rect">
            <a:avLst/>
          </a:prstGeom>
        </p:spPr>
      </p:pic>
    </p:spTree>
    <p:extLst>
      <p:ext uri="{BB962C8B-B14F-4D97-AF65-F5344CB8AC3E}">
        <p14:creationId xmlns:p14="http://schemas.microsoft.com/office/powerpoint/2010/main" val="135175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7A52C-B8C1-4656-9670-3B9A7DCA5128}" type="datetime1">
              <a:rPr lang="en-US" smtClean="0"/>
              <a:t>7/26/2023</a:t>
            </a:fld>
            <a:endParaRPr lang="en-US"/>
          </a:p>
        </p:txBody>
      </p:sp>
      <p:sp>
        <p:nvSpPr>
          <p:cNvPr id="3" name="Footer Placeholder 2"/>
          <p:cNvSpPr>
            <a:spLocks noGrp="1"/>
          </p:cNvSpPr>
          <p:nvPr>
            <p:ph type="ftr" sz="quarter" idx="11"/>
          </p:nvPr>
        </p:nvSpPr>
        <p:spPr/>
        <p:txBody>
          <a:bodyPr/>
          <a:lstStyle/>
          <a:p>
            <a:r>
              <a:rPr lang="en-US"/>
              <a:t>Confidential - WyCo Employee Eyes Only</a:t>
            </a:r>
          </a:p>
        </p:txBody>
      </p:sp>
      <p:sp>
        <p:nvSpPr>
          <p:cNvPr id="4" name="Slide Number Placeholder 3"/>
          <p:cNvSpPr>
            <a:spLocks noGrp="1"/>
          </p:cNvSpPr>
          <p:nvPr>
            <p:ph type="sldNum" sz="quarter" idx="12"/>
          </p:nvPr>
        </p:nvSpPr>
        <p:spPr/>
        <p:txBody>
          <a:bodyPr/>
          <a:lstStyle/>
          <a:p>
            <a:fld id="{36D47AFD-30CB-4746-911F-D519BAF7820E}" type="slidenum">
              <a:rPr lang="en-US" smtClean="0"/>
              <a:t>‹#›</a:t>
            </a:fld>
            <a:endParaRPr lang="en-US"/>
          </a:p>
        </p:txBody>
      </p:sp>
      <p:pic>
        <p:nvPicPr>
          <p:cNvPr id="5" name="Picture 4" descr="A blue and red logo&#10;&#10;Description automatically generated">
            <a:extLst>
              <a:ext uri="{FF2B5EF4-FFF2-40B4-BE49-F238E27FC236}">
                <a16:creationId xmlns:a16="http://schemas.microsoft.com/office/drawing/2014/main" id="{0E6A7BE7-BAD9-9CCD-7C0D-B5993A802E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70"/>
            <a:ext cx="2675055" cy="1371600"/>
          </a:xfrm>
          <a:prstGeom prst="rect">
            <a:avLst/>
          </a:prstGeom>
        </p:spPr>
      </p:pic>
    </p:spTree>
    <p:extLst>
      <p:ext uri="{BB962C8B-B14F-4D97-AF65-F5344CB8AC3E}">
        <p14:creationId xmlns:p14="http://schemas.microsoft.com/office/powerpoint/2010/main" val="172454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29F4F-1621-4C2C-A1FD-89ED6EA5BF38}" type="datetime1">
              <a:rPr lang="en-US" smtClean="0"/>
              <a:t>7/26/2023</a:t>
            </a:fld>
            <a:endParaRPr lang="en-US"/>
          </a:p>
        </p:txBody>
      </p:sp>
      <p:sp>
        <p:nvSpPr>
          <p:cNvPr id="6" name="Footer Placeholder 5"/>
          <p:cNvSpPr>
            <a:spLocks noGrp="1"/>
          </p:cNvSpPr>
          <p:nvPr>
            <p:ph type="ftr" sz="quarter" idx="11"/>
          </p:nvPr>
        </p:nvSpPr>
        <p:spPr/>
        <p:txBody>
          <a:bodyPr/>
          <a:lstStyle/>
          <a:p>
            <a:r>
              <a:rPr lang="en-US"/>
              <a:t>Confidential - WyCo Employee Eyes Only</a:t>
            </a:r>
          </a:p>
        </p:txBody>
      </p:sp>
      <p:sp>
        <p:nvSpPr>
          <p:cNvPr id="7" name="Slide Number Placeholder 6"/>
          <p:cNvSpPr>
            <a:spLocks noGrp="1"/>
          </p:cNvSpPr>
          <p:nvPr>
            <p:ph type="sldNum" sz="quarter" idx="12"/>
          </p:nvPr>
        </p:nvSpPr>
        <p:spPr/>
        <p:txBody>
          <a:bodyPr/>
          <a:lstStyle/>
          <a:p>
            <a:fld id="{36D47AFD-30CB-4746-911F-D519BAF7820E}" type="slidenum">
              <a:rPr lang="en-US" smtClean="0"/>
              <a:t>‹#›</a:t>
            </a:fld>
            <a:endParaRPr lang="en-US"/>
          </a:p>
        </p:txBody>
      </p:sp>
      <p:pic>
        <p:nvPicPr>
          <p:cNvPr id="8" name="Picture 7" descr="A blue and red logo&#10;&#10;Description automatically generated">
            <a:extLst>
              <a:ext uri="{FF2B5EF4-FFF2-40B4-BE49-F238E27FC236}">
                <a16:creationId xmlns:a16="http://schemas.microsoft.com/office/drawing/2014/main" id="{32328EAA-6F85-AFB0-3E02-176D020025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70"/>
            <a:ext cx="2675055" cy="1371600"/>
          </a:xfrm>
          <a:prstGeom prst="rect">
            <a:avLst/>
          </a:prstGeom>
        </p:spPr>
      </p:pic>
    </p:spTree>
    <p:extLst>
      <p:ext uri="{BB962C8B-B14F-4D97-AF65-F5344CB8AC3E}">
        <p14:creationId xmlns:p14="http://schemas.microsoft.com/office/powerpoint/2010/main" val="3680482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B06A92-DBC8-400A-B28D-D5E6A8138E37}" type="datetime1">
              <a:rPr lang="en-US" smtClean="0"/>
              <a:t>7/26/2023</a:t>
            </a:fld>
            <a:endParaRPr lang="en-US"/>
          </a:p>
        </p:txBody>
      </p:sp>
      <p:sp>
        <p:nvSpPr>
          <p:cNvPr id="6" name="Footer Placeholder 5"/>
          <p:cNvSpPr>
            <a:spLocks noGrp="1"/>
          </p:cNvSpPr>
          <p:nvPr>
            <p:ph type="ftr" sz="quarter" idx="11"/>
          </p:nvPr>
        </p:nvSpPr>
        <p:spPr/>
        <p:txBody>
          <a:bodyPr/>
          <a:lstStyle/>
          <a:p>
            <a:r>
              <a:rPr lang="en-US"/>
              <a:t>Confidential - WyCo Employee Eyes Only</a:t>
            </a:r>
          </a:p>
        </p:txBody>
      </p:sp>
      <p:sp>
        <p:nvSpPr>
          <p:cNvPr id="7" name="Slide Number Placeholder 6"/>
          <p:cNvSpPr>
            <a:spLocks noGrp="1"/>
          </p:cNvSpPr>
          <p:nvPr>
            <p:ph type="sldNum" sz="quarter" idx="12"/>
          </p:nvPr>
        </p:nvSpPr>
        <p:spPr/>
        <p:txBody>
          <a:bodyPr/>
          <a:lstStyle/>
          <a:p>
            <a:fld id="{36D47AFD-30CB-4746-911F-D519BAF7820E}" type="slidenum">
              <a:rPr lang="en-US" smtClean="0"/>
              <a:t>‹#›</a:t>
            </a:fld>
            <a:endParaRPr lang="en-US"/>
          </a:p>
        </p:txBody>
      </p:sp>
      <p:pic>
        <p:nvPicPr>
          <p:cNvPr id="9" name="Picture 8" descr="A blue and red logo&#10;&#10;Description automatically generated">
            <a:extLst>
              <a:ext uri="{FF2B5EF4-FFF2-40B4-BE49-F238E27FC236}">
                <a16:creationId xmlns:a16="http://schemas.microsoft.com/office/drawing/2014/main" id="{62489F83-1507-DAF4-3C14-9A2B736B68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70"/>
            <a:ext cx="2675055" cy="1371600"/>
          </a:xfrm>
          <a:prstGeom prst="rect">
            <a:avLst/>
          </a:prstGeom>
        </p:spPr>
      </p:pic>
    </p:spTree>
    <p:extLst>
      <p:ext uri="{BB962C8B-B14F-4D97-AF65-F5344CB8AC3E}">
        <p14:creationId xmlns:p14="http://schemas.microsoft.com/office/powerpoint/2010/main" val="416367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A9203D-A9BE-4F1F-9BF2-D8ADE07E157C}" type="datetime1">
              <a:rPr lang="en-US" smtClean="0"/>
              <a:t>7/26/2023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Confidential - WyCo Employee Eyes Only</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6D47AFD-30CB-4746-911F-D519BAF7820E}" type="slidenum">
              <a:rPr lang="en-US" smtClean="0"/>
              <a:t>‹#›</a:t>
            </a:fld>
            <a:endParaRPr lang="en-US"/>
          </a:p>
        </p:txBody>
      </p:sp>
    </p:spTree>
    <p:extLst>
      <p:ext uri="{BB962C8B-B14F-4D97-AF65-F5344CB8AC3E}">
        <p14:creationId xmlns:p14="http://schemas.microsoft.com/office/powerpoint/2010/main" val="11017415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customXml" Target="../ink/ink7.xml"/><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29.png"/><Relationship Id="rId2" Type="http://schemas.openxmlformats.org/officeDocument/2006/relationships/image" Target="../media/image24.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customXml" Target="../ink/ink5.xml"/><Relationship Id="rId1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customXml" Target="../ink/ink9.xml"/><Relationship Id="rId7" Type="http://schemas.openxmlformats.org/officeDocument/2006/relationships/customXml" Target="../ink/ink11.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customXml" Target="../ink/ink10.xml"/><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customXml" Target="../ink/ink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microsoft.com/office/2018/10/relationships/comments" Target="../comments/modernComment_103_DD1780DD.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4E80-D62E-56D7-4560-54A816200F5D}"/>
              </a:ext>
            </a:extLst>
          </p:cNvPr>
          <p:cNvSpPr>
            <a:spLocks noGrp="1"/>
          </p:cNvSpPr>
          <p:nvPr>
            <p:ph type="ctrTitle"/>
          </p:nvPr>
        </p:nvSpPr>
        <p:spPr>
          <a:xfrm>
            <a:off x="1647744" y="927426"/>
            <a:ext cx="7766936" cy="1646302"/>
          </a:xfrm>
        </p:spPr>
        <p:txBody>
          <a:bodyPr/>
          <a:lstStyle/>
          <a:p>
            <a:r>
              <a:rPr lang="en-US" dirty="0" err="1"/>
              <a:t>Caljan</a:t>
            </a:r>
            <a:r>
              <a:rPr lang="en-US" dirty="0"/>
              <a:t> Multistage Extendable Installation</a:t>
            </a:r>
          </a:p>
        </p:txBody>
      </p:sp>
      <p:sp>
        <p:nvSpPr>
          <p:cNvPr id="4" name="Footer Placeholder 3">
            <a:extLst>
              <a:ext uri="{FF2B5EF4-FFF2-40B4-BE49-F238E27FC236}">
                <a16:creationId xmlns:a16="http://schemas.microsoft.com/office/drawing/2014/main" id="{7C1A1C1A-1F16-B6D5-6E96-E18CADCA5E0B}"/>
              </a:ext>
            </a:extLst>
          </p:cNvPr>
          <p:cNvSpPr>
            <a:spLocks noGrp="1"/>
          </p:cNvSpPr>
          <p:nvPr>
            <p:ph type="ftr" sz="quarter" idx="11"/>
          </p:nvPr>
        </p:nvSpPr>
        <p:spPr/>
        <p:txBody>
          <a:bodyPr/>
          <a:lstStyle/>
          <a:p>
            <a:r>
              <a:rPr lang="en-US" dirty="0"/>
              <a:t>Confidential - </a:t>
            </a:r>
            <a:r>
              <a:rPr lang="en-US" dirty="0" err="1"/>
              <a:t>WyCo</a:t>
            </a:r>
            <a:r>
              <a:rPr lang="en-US" dirty="0"/>
              <a:t> Employee Eyes Only</a:t>
            </a:r>
          </a:p>
        </p:txBody>
      </p:sp>
      <p:pic>
        <p:nvPicPr>
          <p:cNvPr id="5" name="Picture 4" descr="A picture containing truck, outdoor, transport, trailer&#10;&#10;Description automatically generated">
            <a:extLst>
              <a:ext uri="{FF2B5EF4-FFF2-40B4-BE49-F238E27FC236}">
                <a16:creationId xmlns:a16="http://schemas.microsoft.com/office/drawing/2014/main" id="{A4055B0C-7514-B5A9-43AF-49E8AAF5E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574" y="2618654"/>
            <a:ext cx="4551276" cy="3422708"/>
          </a:xfrm>
          <a:prstGeom prst="rect">
            <a:avLst/>
          </a:prstGeom>
        </p:spPr>
      </p:pic>
    </p:spTree>
    <p:extLst>
      <p:ext uri="{BB962C8B-B14F-4D97-AF65-F5344CB8AC3E}">
        <p14:creationId xmlns:p14="http://schemas.microsoft.com/office/powerpoint/2010/main" val="4116569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A417-F45A-8CA7-A92E-12996BBD2EA3}"/>
              </a:ext>
            </a:extLst>
          </p:cNvPr>
          <p:cNvSpPr>
            <a:spLocks noGrp="1"/>
          </p:cNvSpPr>
          <p:nvPr>
            <p:ph type="title"/>
          </p:nvPr>
        </p:nvSpPr>
        <p:spPr>
          <a:xfrm>
            <a:off x="4283578" y="656086"/>
            <a:ext cx="3932237" cy="691816"/>
          </a:xfrm>
        </p:spPr>
        <p:txBody>
          <a:bodyPr>
            <a:noAutofit/>
          </a:bodyPr>
          <a:lstStyle/>
          <a:p>
            <a:pPr algn="ctr"/>
            <a:r>
              <a:rPr lang="en-US" sz="4000" dirty="0"/>
              <a:t>Step 9</a:t>
            </a:r>
          </a:p>
        </p:txBody>
      </p:sp>
      <p:pic>
        <p:nvPicPr>
          <p:cNvPr id="6" name="Content Placeholder 5" descr="A picture containing text&#10;&#10;Description automatically generated">
            <a:extLst>
              <a:ext uri="{FF2B5EF4-FFF2-40B4-BE49-F238E27FC236}">
                <a16:creationId xmlns:a16="http://schemas.microsoft.com/office/drawing/2014/main" id="{8C53F291-CEDC-05B3-5101-69A1D34D4F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6528" y="2151081"/>
            <a:ext cx="2055896" cy="2741194"/>
          </a:xfrm>
        </p:spPr>
      </p:pic>
      <p:sp>
        <p:nvSpPr>
          <p:cNvPr id="4" name="Text Placeholder 3">
            <a:extLst>
              <a:ext uri="{FF2B5EF4-FFF2-40B4-BE49-F238E27FC236}">
                <a16:creationId xmlns:a16="http://schemas.microsoft.com/office/drawing/2014/main" id="{3372B62F-1D13-ABE1-392C-E415D9C6BDC8}"/>
              </a:ext>
            </a:extLst>
          </p:cNvPr>
          <p:cNvSpPr>
            <a:spLocks noGrp="1"/>
          </p:cNvSpPr>
          <p:nvPr>
            <p:ph type="body" sz="half" idx="2"/>
          </p:nvPr>
        </p:nvSpPr>
        <p:spPr>
          <a:xfrm>
            <a:off x="677334" y="1837593"/>
            <a:ext cx="3854528" cy="3523926"/>
          </a:xfrm>
        </p:spPr>
        <p:txBody>
          <a:bodyPr>
            <a:normAutofit fontScale="92500" lnSpcReduction="10000"/>
          </a:bodyPr>
          <a:lstStyle/>
          <a:p>
            <a:pPr marL="285750" indent="-285750">
              <a:buFont typeface="Arial" panose="020B0604020202020204" pitchFamily="34" charset="0"/>
              <a:buChar char="•"/>
            </a:pPr>
            <a:r>
              <a:rPr lang="en-US" dirty="0">
                <a:solidFill>
                  <a:schemeClr val="tx1"/>
                </a:solidFill>
              </a:rPr>
              <a:t>After drilling the hole for the concrete anchor, you are now ready to install the anchor.</a:t>
            </a:r>
          </a:p>
          <a:p>
            <a:pPr marL="285750" indent="-285750">
              <a:buFont typeface="Arial" panose="020B0604020202020204" pitchFamily="34" charset="0"/>
              <a:buChar char="•"/>
            </a:pPr>
            <a:r>
              <a:rPr lang="en-US" dirty="0">
                <a:solidFill>
                  <a:schemeClr val="tx1"/>
                </a:solidFill>
              </a:rPr>
              <a:t>The most common method of installing the anchors are to beat them down in the hole with a hammer.</a:t>
            </a:r>
          </a:p>
          <a:p>
            <a:pPr marL="285750" indent="-285750">
              <a:buFont typeface="Arial" panose="020B0604020202020204" pitchFamily="34" charset="0"/>
              <a:buChar char="•"/>
            </a:pPr>
            <a:r>
              <a:rPr lang="en-US" dirty="0">
                <a:solidFill>
                  <a:schemeClr val="tx1"/>
                </a:solidFill>
              </a:rPr>
              <a:t>A common misconception is that the nut should be flush with the bolt as seen in </a:t>
            </a:r>
            <a:r>
              <a:rPr lang="en-US" dirty="0">
                <a:solidFill>
                  <a:schemeClr val="tx1"/>
                </a:solidFill>
                <a:highlight>
                  <a:srgbClr val="FF0000"/>
                </a:highlight>
              </a:rPr>
              <a:t>Picture A</a:t>
            </a:r>
            <a:r>
              <a:rPr lang="en-US" dirty="0">
                <a:solidFill>
                  <a:schemeClr val="tx1"/>
                </a:solidFill>
              </a:rPr>
              <a:t> when hitting the anchor with the hammer. This is not correct and will cause damage to the anchor threads. </a:t>
            </a:r>
          </a:p>
          <a:p>
            <a:pPr marL="285750" indent="-285750">
              <a:buFont typeface="Arial" panose="020B0604020202020204" pitchFamily="34" charset="0"/>
              <a:buChar char="•"/>
            </a:pPr>
            <a:r>
              <a:rPr lang="en-US" dirty="0">
                <a:solidFill>
                  <a:schemeClr val="tx1"/>
                </a:solidFill>
              </a:rPr>
              <a:t>The correct way is seen in </a:t>
            </a:r>
            <a:r>
              <a:rPr lang="en-US" dirty="0">
                <a:solidFill>
                  <a:schemeClr val="tx1"/>
                </a:solidFill>
                <a:highlight>
                  <a:srgbClr val="00FF00"/>
                </a:highlight>
              </a:rPr>
              <a:t>Picture B</a:t>
            </a:r>
            <a:r>
              <a:rPr lang="en-US" dirty="0">
                <a:solidFill>
                  <a:schemeClr val="tx1"/>
                </a:solidFill>
              </a:rPr>
              <a:t>. The top of the anchor threads has a slightly flared and not threaded portion, which is to be used to hit the anchor and drive it into the hole.</a:t>
            </a:r>
          </a:p>
        </p:txBody>
      </p:sp>
      <p:sp>
        <p:nvSpPr>
          <p:cNvPr id="7" name="Footer Placeholder 6">
            <a:extLst>
              <a:ext uri="{FF2B5EF4-FFF2-40B4-BE49-F238E27FC236}">
                <a16:creationId xmlns:a16="http://schemas.microsoft.com/office/drawing/2014/main" id="{19FD1B5E-7460-358F-6B7B-58C22F07013C}"/>
              </a:ext>
            </a:extLst>
          </p:cNvPr>
          <p:cNvSpPr>
            <a:spLocks noGrp="1"/>
          </p:cNvSpPr>
          <p:nvPr>
            <p:ph type="ftr" sz="quarter" idx="11"/>
          </p:nvPr>
        </p:nvSpPr>
        <p:spPr/>
        <p:txBody>
          <a:bodyPr/>
          <a:lstStyle/>
          <a:p>
            <a:r>
              <a:rPr lang="en-US"/>
              <a:t>Confidential - WyCo Employee Eyes Only</a:t>
            </a:r>
          </a:p>
        </p:txBody>
      </p:sp>
      <p:pic>
        <p:nvPicPr>
          <p:cNvPr id="8" name="Picture 7" descr="A picture containing person&#10;&#10;Description automatically generated">
            <a:extLst>
              <a:ext uri="{FF2B5EF4-FFF2-40B4-BE49-F238E27FC236}">
                <a16:creationId xmlns:a16="http://schemas.microsoft.com/office/drawing/2014/main" id="{81ED4E7F-D54C-DDC5-41E2-7FDB66CA6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749" y="2151081"/>
            <a:ext cx="2055896" cy="2741194"/>
          </a:xfrm>
          <a:prstGeom prst="rect">
            <a:avLst/>
          </a:prstGeom>
        </p:spPr>
      </p:pic>
      <p:pic>
        <p:nvPicPr>
          <p:cNvPr id="10" name="Picture 9">
            <a:extLst>
              <a:ext uri="{FF2B5EF4-FFF2-40B4-BE49-F238E27FC236}">
                <a16:creationId xmlns:a16="http://schemas.microsoft.com/office/drawing/2014/main" id="{DA7B832B-FA8D-EAB7-08AE-E6577F550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8215" y="2151081"/>
            <a:ext cx="2055896" cy="2741194"/>
          </a:xfrm>
          <a:prstGeom prst="rect">
            <a:avLst/>
          </a:prstGeom>
        </p:spPr>
      </p:pic>
      <p:sp>
        <p:nvSpPr>
          <p:cNvPr id="3" name="TextBox 2">
            <a:extLst>
              <a:ext uri="{FF2B5EF4-FFF2-40B4-BE49-F238E27FC236}">
                <a16:creationId xmlns:a16="http://schemas.microsoft.com/office/drawing/2014/main" id="{EE6538ED-93C7-B104-4569-0911D039592B}"/>
              </a:ext>
            </a:extLst>
          </p:cNvPr>
          <p:cNvSpPr txBox="1"/>
          <p:nvPr/>
        </p:nvSpPr>
        <p:spPr>
          <a:xfrm>
            <a:off x="5298047" y="2151081"/>
            <a:ext cx="421910" cy="584775"/>
          </a:xfrm>
          <a:prstGeom prst="rect">
            <a:avLst/>
          </a:prstGeom>
          <a:noFill/>
        </p:spPr>
        <p:txBody>
          <a:bodyPr wrap="none" rtlCol="0">
            <a:spAutoFit/>
          </a:bodyPr>
          <a:lstStyle/>
          <a:p>
            <a:r>
              <a:rPr lang="en-US" sz="3200" dirty="0">
                <a:highlight>
                  <a:srgbClr val="FFFF00"/>
                </a:highlight>
              </a:rPr>
              <a:t>A</a:t>
            </a:r>
            <a:endParaRPr lang="en-US" dirty="0">
              <a:highlight>
                <a:srgbClr val="FFFF00"/>
              </a:highlight>
            </a:endParaRPr>
          </a:p>
        </p:txBody>
      </p:sp>
      <p:sp>
        <p:nvSpPr>
          <p:cNvPr id="5" name="TextBox 4">
            <a:extLst>
              <a:ext uri="{FF2B5EF4-FFF2-40B4-BE49-F238E27FC236}">
                <a16:creationId xmlns:a16="http://schemas.microsoft.com/office/drawing/2014/main" id="{96A8AB99-B800-5C6C-3BC4-5786A892A071}"/>
              </a:ext>
            </a:extLst>
          </p:cNvPr>
          <p:cNvSpPr txBox="1"/>
          <p:nvPr/>
        </p:nvSpPr>
        <p:spPr>
          <a:xfrm>
            <a:off x="9768215" y="2216488"/>
            <a:ext cx="415498" cy="584775"/>
          </a:xfrm>
          <a:prstGeom prst="rect">
            <a:avLst/>
          </a:prstGeom>
          <a:noFill/>
        </p:spPr>
        <p:txBody>
          <a:bodyPr wrap="none" rtlCol="0">
            <a:spAutoFit/>
          </a:bodyPr>
          <a:lstStyle/>
          <a:p>
            <a:r>
              <a:rPr lang="en-US" sz="3200" b="1" dirty="0">
                <a:highlight>
                  <a:srgbClr val="FFFF00"/>
                </a:highlight>
              </a:rPr>
              <a:t>B</a:t>
            </a:r>
            <a:endParaRPr lang="en-US" b="1" dirty="0">
              <a:highlight>
                <a:srgbClr val="FFFF00"/>
              </a:highlight>
            </a:endParaRPr>
          </a:p>
        </p:txBody>
      </p:sp>
    </p:spTree>
    <p:extLst>
      <p:ext uri="{BB962C8B-B14F-4D97-AF65-F5344CB8AC3E}">
        <p14:creationId xmlns:p14="http://schemas.microsoft.com/office/powerpoint/2010/main" val="368493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D2C0-7DB1-6FCD-FAE0-912F5F09E179}"/>
              </a:ext>
            </a:extLst>
          </p:cNvPr>
          <p:cNvSpPr>
            <a:spLocks noGrp="1"/>
          </p:cNvSpPr>
          <p:nvPr>
            <p:ph type="title"/>
          </p:nvPr>
        </p:nvSpPr>
        <p:spPr>
          <a:xfrm>
            <a:off x="3624421" y="628866"/>
            <a:ext cx="3932237" cy="530225"/>
          </a:xfrm>
        </p:spPr>
        <p:txBody>
          <a:bodyPr>
            <a:noAutofit/>
          </a:bodyPr>
          <a:lstStyle/>
          <a:p>
            <a:pPr algn="ctr"/>
            <a:r>
              <a:rPr lang="en-US" sz="4000" dirty="0"/>
              <a:t>Step 10</a:t>
            </a:r>
          </a:p>
        </p:txBody>
      </p:sp>
      <p:pic>
        <p:nvPicPr>
          <p:cNvPr id="6" name="Content Placeholder 5" descr="A picture containing yellow, car">
            <a:extLst>
              <a:ext uri="{FF2B5EF4-FFF2-40B4-BE49-F238E27FC236}">
                <a16:creationId xmlns:a16="http://schemas.microsoft.com/office/drawing/2014/main" id="{EE26AC27-7CF3-10C1-4960-82998E0A82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0540" y="1573823"/>
            <a:ext cx="4407655" cy="3314700"/>
          </a:xfrm>
        </p:spPr>
      </p:pic>
      <p:sp>
        <p:nvSpPr>
          <p:cNvPr id="4" name="Text Placeholder 3">
            <a:extLst>
              <a:ext uri="{FF2B5EF4-FFF2-40B4-BE49-F238E27FC236}">
                <a16:creationId xmlns:a16="http://schemas.microsoft.com/office/drawing/2014/main" id="{01687DDD-213E-598D-6BEE-A0EC84291AAD}"/>
              </a:ext>
            </a:extLst>
          </p:cNvPr>
          <p:cNvSpPr>
            <a:spLocks noGrp="1"/>
          </p:cNvSpPr>
          <p:nvPr>
            <p:ph type="body" sz="half" idx="2"/>
          </p:nvPr>
        </p:nvSpPr>
        <p:spPr>
          <a:xfrm>
            <a:off x="677334" y="1573823"/>
            <a:ext cx="3854528" cy="4467539"/>
          </a:xfrm>
        </p:spPr>
        <p:txBody>
          <a:bodyPr>
            <a:normAutofit lnSpcReduction="10000"/>
          </a:bodyPr>
          <a:lstStyle/>
          <a:p>
            <a:pPr marL="285750" indent="-285750">
              <a:buFont typeface="Arial" panose="020B0604020202020204" pitchFamily="34" charset="0"/>
              <a:buChar char="•"/>
            </a:pPr>
            <a:r>
              <a:rPr lang="en-US" dirty="0">
                <a:solidFill>
                  <a:schemeClr val="tx1"/>
                </a:solidFill>
              </a:rPr>
              <a:t>Now that you are finished installing the </a:t>
            </a:r>
            <a:r>
              <a:rPr lang="en-US" dirty="0" err="1">
                <a:solidFill>
                  <a:schemeClr val="tx1"/>
                </a:solidFill>
              </a:rPr>
              <a:t>Caljan</a:t>
            </a:r>
            <a:r>
              <a:rPr lang="en-US" dirty="0">
                <a:solidFill>
                  <a:schemeClr val="tx1"/>
                </a:solidFill>
              </a:rPr>
              <a:t> unit, you will need to clean up any concrete dust, cut anchors and trash. Remember, clean up is a part of the job.</a:t>
            </a:r>
          </a:p>
          <a:p>
            <a:pPr marL="285750" indent="-285750">
              <a:buFont typeface="Arial" panose="020B0604020202020204" pitchFamily="34" charset="0"/>
              <a:buChar char="•"/>
            </a:pPr>
            <a:r>
              <a:rPr lang="en-US" dirty="0">
                <a:solidFill>
                  <a:schemeClr val="tx1"/>
                </a:solidFill>
                <a:highlight>
                  <a:srgbClr val="FFFF00"/>
                </a:highlight>
              </a:rPr>
              <a:t>You will also need to call the forklift rental company and take the forklift off of rent. Be sure to ask for a “call off” number because you will be prompted to enter this in your </a:t>
            </a:r>
            <a:r>
              <a:rPr lang="en-US" dirty="0" err="1">
                <a:solidFill>
                  <a:schemeClr val="tx1"/>
                </a:solidFill>
                <a:highlight>
                  <a:srgbClr val="FFFF00"/>
                </a:highlight>
              </a:rPr>
              <a:t>Caljan</a:t>
            </a:r>
            <a:r>
              <a:rPr lang="en-US" dirty="0">
                <a:solidFill>
                  <a:schemeClr val="tx1"/>
                </a:solidFill>
                <a:highlight>
                  <a:srgbClr val="FFFF00"/>
                </a:highlight>
              </a:rPr>
              <a:t> WO. </a:t>
            </a:r>
          </a:p>
          <a:p>
            <a:pPr marL="285750" indent="-285750">
              <a:buFont typeface="Arial" panose="020B0604020202020204" pitchFamily="34" charset="0"/>
              <a:buChar char="•"/>
            </a:pPr>
            <a:r>
              <a:rPr lang="en-US" dirty="0">
                <a:solidFill>
                  <a:schemeClr val="tx1"/>
                </a:solidFill>
              </a:rPr>
              <a:t>See next few pages for installation layouts of the different multistage </a:t>
            </a:r>
            <a:r>
              <a:rPr lang="en-US" dirty="0" err="1">
                <a:solidFill>
                  <a:schemeClr val="tx1"/>
                </a:solidFill>
              </a:rPr>
              <a:t>extendables</a:t>
            </a:r>
            <a:r>
              <a:rPr lang="en-US" dirty="0">
                <a:solidFill>
                  <a:schemeClr val="tx1"/>
                </a:solidFill>
              </a:rPr>
              <a:t>. </a:t>
            </a:r>
          </a:p>
          <a:p>
            <a:pPr marL="285750" indent="-285750">
              <a:buFont typeface="Arial" panose="020B0604020202020204" pitchFamily="34" charset="0"/>
              <a:buChar char="•"/>
            </a:pPr>
            <a:r>
              <a:rPr lang="en-US" dirty="0">
                <a:solidFill>
                  <a:schemeClr val="tx1"/>
                </a:solidFill>
              </a:rPr>
              <a:t>Please remember, if you do not know or are unsure, ask questions first!</a:t>
            </a:r>
          </a:p>
          <a:p>
            <a:pPr marL="285750" indent="-285750">
              <a:buFont typeface="Arial" panose="020B0604020202020204" pitchFamily="34" charset="0"/>
              <a:buChar char="•"/>
            </a:pPr>
            <a:r>
              <a:rPr lang="en-US" dirty="0">
                <a:solidFill>
                  <a:schemeClr val="tx1"/>
                </a:solidFill>
                <a:highlight>
                  <a:srgbClr val="FFFF00"/>
                </a:highlight>
              </a:rPr>
              <a:t>Provide pictures of location for </a:t>
            </a:r>
            <a:r>
              <a:rPr lang="en-US" dirty="0" err="1">
                <a:solidFill>
                  <a:schemeClr val="tx1"/>
                </a:solidFill>
                <a:highlight>
                  <a:srgbClr val="FFFF00"/>
                </a:highlight>
              </a:rPr>
              <a:t>extendo</a:t>
            </a:r>
            <a:r>
              <a:rPr lang="en-US" dirty="0">
                <a:solidFill>
                  <a:schemeClr val="tx1"/>
                </a:solidFill>
                <a:highlight>
                  <a:srgbClr val="FFFF00"/>
                </a:highlight>
              </a:rPr>
              <a:t> for location waiver</a:t>
            </a:r>
          </a:p>
          <a:p>
            <a:pPr marL="285750" indent="-285750">
              <a:buFont typeface="Arial" panose="020B0604020202020204" pitchFamily="34" charset="0"/>
              <a:buChar char="•"/>
            </a:pPr>
            <a:r>
              <a:rPr lang="en-US" dirty="0">
                <a:solidFill>
                  <a:schemeClr val="tx1"/>
                </a:solidFill>
                <a:highlight>
                  <a:srgbClr val="FFFF00"/>
                </a:highlight>
              </a:rPr>
              <a:t>Provide pictures of </a:t>
            </a:r>
            <a:r>
              <a:rPr lang="en-US" dirty="0" err="1">
                <a:solidFill>
                  <a:schemeClr val="tx1"/>
                </a:solidFill>
                <a:highlight>
                  <a:srgbClr val="FFFF00"/>
                </a:highlight>
              </a:rPr>
              <a:t>extendo</a:t>
            </a:r>
            <a:r>
              <a:rPr lang="en-US" dirty="0">
                <a:solidFill>
                  <a:schemeClr val="tx1"/>
                </a:solidFill>
                <a:highlight>
                  <a:srgbClr val="FFFF00"/>
                </a:highlight>
              </a:rPr>
              <a:t> level and most sides of unit on work order</a:t>
            </a:r>
          </a:p>
        </p:txBody>
      </p:sp>
      <p:sp>
        <p:nvSpPr>
          <p:cNvPr id="3" name="Footer Placeholder 2">
            <a:extLst>
              <a:ext uri="{FF2B5EF4-FFF2-40B4-BE49-F238E27FC236}">
                <a16:creationId xmlns:a16="http://schemas.microsoft.com/office/drawing/2014/main" id="{8E7AF28E-E3F2-4547-F1A6-572F67BC42D5}"/>
              </a:ext>
            </a:extLst>
          </p:cNvPr>
          <p:cNvSpPr>
            <a:spLocks noGrp="1"/>
          </p:cNvSpPr>
          <p:nvPr>
            <p:ph type="ftr" sz="quarter" idx="11"/>
          </p:nvPr>
        </p:nvSpPr>
        <p:spPr/>
        <p:txBody>
          <a:bodyPr/>
          <a:lstStyle/>
          <a:p>
            <a:r>
              <a:rPr lang="en-US"/>
              <a:t>Confidential - WyCo Employee Eyes Only</a:t>
            </a:r>
          </a:p>
        </p:txBody>
      </p:sp>
    </p:spTree>
    <p:extLst>
      <p:ext uri="{BB962C8B-B14F-4D97-AF65-F5344CB8AC3E}">
        <p14:creationId xmlns:p14="http://schemas.microsoft.com/office/powerpoint/2010/main" val="352729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1DE1C-FED7-F93D-781E-9DF5C2F28D17}"/>
              </a:ext>
            </a:extLst>
          </p:cNvPr>
          <p:cNvSpPr>
            <a:spLocks noGrp="1"/>
          </p:cNvSpPr>
          <p:nvPr>
            <p:ph type="title"/>
          </p:nvPr>
        </p:nvSpPr>
        <p:spPr>
          <a:xfrm>
            <a:off x="3892882" y="262642"/>
            <a:ext cx="4099326" cy="753755"/>
          </a:xfrm>
        </p:spPr>
        <p:txBody>
          <a:bodyPr vert="horz" lIns="91440" tIns="45720" rIns="91440" bIns="45720" rtlCol="0" anchor="b">
            <a:normAutofit fontScale="90000"/>
          </a:bodyPr>
          <a:lstStyle/>
          <a:p>
            <a:pPr algn="ctr"/>
            <a:r>
              <a:rPr lang="en-US" sz="4400" kern="1200" dirty="0">
                <a:solidFill>
                  <a:schemeClr val="tx1"/>
                </a:solidFill>
                <a:latin typeface="+mj-lt"/>
                <a:ea typeface="+mj-ea"/>
                <a:cs typeface="+mj-cs"/>
              </a:rPr>
              <a:t>Commissioning</a:t>
            </a:r>
            <a:endParaRPr lang="en-US" sz="5400" kern="1200" dirty="0">
              <a:solidFill>
                <a:schemeClr val="tx1"/>
              </a:solidFill>
              <a:latin typeface="+mj-lt"/>
              <a:ea typeface="+mj-ea"/>
              <a:cs typeface="+mj-cs"/>
            </a:endParaRPr>
          </a:p>
        </p:txBody>
      </p:sp>
      <p:pic>
        <p:nvPicPr>
          <p:cNvPr id="6" name="Content Placeholder 5">
            <a:extLst>
              <a:ext uri="{FF2B5EF4-FFF2-40B4-BE49-F238E27FC236}">
                <a16:creationId xmlns:a16="http://schemas.microsoft.com/office/drawing/2014/main" id="{E086E60D-35E8-DA10-7F47-27543DE7D288}"/>
              </a:ext>
            </a:extLst>
          </p:cNvPr>
          <p:cNvPicPr>
            <a:picLocks noGrp="1" noChangeAspect="1"/>
          </p:cNvPicPr>
          <p:nvPr>
            <p:ph idx="1"/>
          </p:nvPr>
        </p:nvPicPr>
        <p:blipFill>
          <a:blip r:embed="rId2"/>
          <a:stretch>
            <a:fillRect/>
          </a:stretch>
        </p:blipFill>
        <p:spPr>
          <a:xfrm>
            <a:off x="4161674" y="1016397"/>
            <a:ext cx="7940784" cy="5578400"/>
          </a:xfrm>
          <a:prstGeom prst="rect">
            <a:avLst/>
          </a:prstGeom>
        </p:spPr>
      </p:pic>
      <p:sp>
        <p:nvSpPr>
          <p:cNvPr id="36" name="Text Placeholder 3">
            <a:extLst>
              <a:ext uri="{FF2B5EF4-FFF2-40B4-BE49-F238E27FC236}">
                <a16:creationId xmlns:a16="http://schemas.microsoft.com/office/drawing/2014/main" id="{3D8213DC-8E77-A98D-71C4-4EAE34E83EFF}"/>
              </a:ext>
            </a:extLst>
          </p:cNvPr>
          <p:cNvSpPr>
            <a:spLocks noGrp="1"/>
          </p:cNvSpPr>
          <p:nvPr>
            <p:ph type="body" sz="half" idx="2"/>
          </p:nvPr>
        </p:nvSpPr>
        <p:spPr>
          <a:xfrm>
            <a:off x="257488" y="1342617"/>
            <a:ext cx="3769790" cy="4372525"/>
          </a:xfrm>
        </p:spPr>
        <p:txBody>
          <a:bodyPr vert="horz" lIns="91440" tIns="45720" rIns="91440" bIns="45720" rtlCol="0" anchor="t">
            <a:normAutofit/>
          </a:bodyPr>
          <a:lstStyle/>
          <a:p>
            <a:pPr indent="-228600">
              <a:buFont typeface="Arial" panose="020B0604020202020204" pitchFamily="34" charset="0"/>
              <a:buChar char="•"/>
            </a:pPr>
            <a:r>
              <a:rPr lang="en-US" sz="1800" dirty="0">
                <a:solidFill>
                  <a:schemeClr val="tx1"/>
                </a:solidFill>
              </a:rPr>
              <a:t>Use the checklist to the right when commissioning any multistage extendable.</a:t>
            </a:r>
          </a:p>
          <a:p>
            <a:pPr indent="-228600">
              <a:buFont typeface="Arial" panose="020B0604020202020204" pitchFamily="34" charset="0"/>
              <a:buChar char="•"/>
            </a:pPr>
            <a:r>
              <a:rPr lang="en-US" sz="1800" dirty="0">
                <a:solidFill>
                  <a:schemeClr val="tx1"/>
                </a:solidFill>
              </a:rPr>
              <a:t>When commissioning, another vendor on site will be responsible for running power to the newly installed unit.</a:t>
            </a:r>
          </a:p>
          <a:p>
            <a:pPr indent="-228600">
              <a:buFont typeface="Arial" panose="020B0604020202020204" pitchFamily="34" charset="0"/>
              <a:buChar char="•"/>
            </a:pPr>
            <a:r>
              <a:rPr lang="en-US" sz="1800" dirty="0" err="1">
                <a:solidFill>
                  <a:schemeClr val="tx1"/>
                </a:solidFill>
              </a:rPr>
              <a:t>WyCo</a:t>
            </a:r>
            <a:r>
              <a:rPr lang="en-US" sz="1800" dirty="0">
                <a:solidFill>
                  <a:schemeClr val="tx1"/>
                </a:solidFill>
              </a:rPr>
              <a:t> will be responsible for making sure it’s operating as it’s supposed to. </a:t>
            </a:r>
          </a:p>
          <a:p>
            <a:pPr indent="-228600">
              <a:buFont typeface="Arial" panose="020B0604020202020204" pitchFamily="34" charset="0"/>
              <a:buChar char="•"/>
            </a:pPr>
            <a:r>
              <a:rPr lang="en-US" sz="1800" dirty="0">
                <a:solidFill>
                  <a:schemeClr val="tx1"/>
                </a:solidFill>
              </a:rPr>
              <a:t>All lights work? Machine turns on? Belt is tracking? ETC.</a:t>
            </a:r>
          </a:p>
        </p:txBody>
      </p:sp>
      <p:sp>
        <p:nvSpPr>
          <p:cNvPr id="3" name="Footer Placeholder 2">
            <a:extLst>
              <a:ext uri="{FF2B5EF4-FFF2-40B4-BE49-F238E27FC236}">
                <a16:creationId xmlns:a16="http://schemas.microsoft.com/office/drawing/2014/main" id="{5472FA44-95F6-7779-FDB3-FFA18F898E59}"/>
              </a:ext>
            </a:extLst>
          </p:cNvPr>
          <p:cNvSpPr>
            <a:spLocks noGrp="1"/>
          </p:cNvSpPr>
          <p:nvPr>
            <p:ph type="ftr" sz="quarter" idx="11"/>
          </p:nvPr>
        </p:nvSpPr>
        <p:spPr/>
        <p:txBody>
          <a:bodyPr/>
          <a:lstStyle/>
          <a:p>
            <a:r>
              <a:rPr lang="en-US" dirty="0"/>
              <a:t>Confidential - </a:t>
            </a:r>
            <a:r>
              <a:rPr lang="en-US" dirty="0" err="1"/>
              <a:t>WyCo</a:t>
            </a:r>
            <a:r>
              <a:rPr lang="en-US" dirty="0"/>
              <a:t> Employee Eyes Only</a:t>
            </a:r>
          </a:p>
        </p:txBody>
      </p:sp>
    </p:spTree>
    <p:extLst>
      <p:ext uri="{BB962C8B-B14F-4D97-AF65-F5344CB8AC3E}">
        <p14:creationId xmlns:p14="http://schemas.microsoft.com/office/powerpoint/2010/main" val="276242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BB7D-0C4E-D955-6E75-E6705809B81F}"/>
              </a:ext>
            </a:extLst>
          </p:cNvPr>
          <p:cNvSpPr>
            <a:spLocks noGrp="1"/>
          </p:cNvSpPr>
          <p:nvPr>
            <p:ph type="title"/>
          </p:nvPr>
        </p:nvSpPr>
        <p:spPr>
          <a:xfrm>
            <a:off x="4059936" y="262946"/>
            <a:ext cx="4820990" cy="753032"/>
          </a:xfrm>
        </p:spPr>
        <p:txBody>
          <a:bodyPr vert="horz" lIns="91440" tIns="45720" rIns="91440" bIns="45720" rtlCol="0" anchor="b">
            <a:normAutofit/>
          </a:bodyPr>
          <a:lstStyle/>
          <a:p>
            <a:r>
              <a:rPr lang="en-US" sz="4000" kern="1200" dirty="0" err="1">
                <a:solidFill>
                  <a:schemeClr val="tx1"/>
                </a:solidFill>
                <a:latin typeface="+mj-lt"/>
                <a:ea typeface="+mj-ea"/>
                <a:cs typeface="+mj-cs"/>
              </a:rPr>
              <a:t>Caljan</a:t>
            </a:r>
            <a:r>
              <a:rPr lang="en-US" sz="4000" kern="1200" dirty="0">
                <a:solidFill>
                  <a:schemeClr val="tx1"/>
                </a:solidFill>
                <a:latin typeface="+mj-lt"/>
                <a:ea typeface="+mj-ea"/>
                <a:cs typeface="+mj-cs"/>
              </a:rPr>
              <a:t> PM Checklist</a:t>
            </a:r>
          </a:p>
        </p:txBody>
      </p:sp>
      <p:pic>
        <p:nvPicPr>
          <p:cNvPr id="6" name="Content Placeholder 5">
            <a:extLst>
              <a:ext uri="{FF2B5EF4-FFF2-40B4-BE49-F238E27FC236}">
                <a16:creationId xmlns:a16="http://schemas.microsoft.com/office/drawing/2014/main" id="{11F5F422-0E6E-EC61-70CE-348EF711EBFD}"/>
              </a:ext>
            </a:extLst>
          </p:cNvPr>
          <p:cNvPicPr>
            <a:picLocks noGrp="1" noChangeAspect="1"/>
          </p:cNvPicPr>
          <p:nvPr>
            <p:ph idx="1"/>
          </p:nvPr>
        </p:nvPicPr>
        <p:blipFill rotWithShape="1">
          <a:blip r:embed="rId2"/>
          <a:srcRect l="2718" t="1490" r="2123" b="2771"/>
          <a:stretch/>
        </p:blipFill>
        <p:spPr>
          <a:xfrm>
            <a:off x="4487654" y="1204545"/>
            <a:ext cx="7288823" cy="5530363"/>
          </a:xfrm>
          <a:prstGeom prst="rect">
            <a:avLst/>
          </a:prstGeom>
        </p:spPr>
      </p:pic>
      <p:sp>
        <p:nvSpPr>
          <p:cNvPr id="4" name="Text Placeholder 3">
            <a:extLst>
              <a:ext uri="{FF2B5EF4-FFF2-40B4-BE49-F238E27FC236}">
                <a16:creationId xmlns:a16="http://schemas.microsoft.com/office/drawing/2014/main" id="{7C332F0D-EDDD-E56D-FC5C-460C1A01CBB6}"/>
              </a:ext>
            </a:extLst>
          </p:cNvPr>
          <p:cNvSpPr>
            <a:spLocks noGrp="1"/>
          </p:cNvSpPr>
          <p:nvPr>
            <p:ph type="body" sz="half" idx="2"/>
          </p:nvPr>
        </p:nvSpPr>
        <p:spPr>
          <a:xfrm>
            <a:off x="630936" y="1521069"/>
            <a:ext cx="3429000" cy="4696851"/>
          </a:xfrm>
        </p:spPr>
        <p:txBody>
          <a:bodyPr vert="horz" lIns="91440" tIns="45720" rIns="91440" bIns="45720" rtlCol="0" anchor="t">
            <a:normAutofit/>
          </a:bodyPr>
          <a:lstStyle/>
          <a:p>
            <a:pPr indent="-228600">
              <a:buFont typeface="Arial" panose="020B0604020202020204" pitchFamily="34" charset="0"/>
              <a:buChar char="•"/>
            </a:pPr>
            <a:r>
              <a:rPr lang="en-US" sz="2200" dirty="0">
                <a:solidFill>
                  <a:schemeClr val="tx1"/>
                </a:solidFill>
              </a:rPr>
              <a:t>When completing a </a:t>
            </a:r>
            <a:r>
              <a:rPr lang="en-US" sz="2200" dirty="0" err="1">
                <a:solidFill>
                  <a:schemeClr val="tx1"/>
                </a:solidFill>
              </a:rPr>
              <a:t>Caljan</a:t>
            </a:r>
            <a:r>
              <a:rPr lang="en-US" sz="2200" dirty="0">
                <a:solidFill>
                  <a:schemeClr val="tx1"/>
                </a:solidFill>
              </a:rPr>
              <a:t> PM, the checklist shown here must be used for each machine. </a:t>
            </a:r>
          </a:p>
          <a:p>
            <a:pPr indent="-228600">
              <a:buFont typeface="Arial" panose="020B0604020202020204" pitchFamily="34" charset="0"/>
              <a:buChar char="•"/>
            </a:pPr>
            <a:r>
              <a:rPr lang="en-US" sz="2200" dirty="0">
                <a:solidFill>
                  <a:schemeClr val="tx1"/>
                </a:solidFill>
              </a:rPr>
              <a:t>You will be provided copies of this checklist for each machine prior to arriving on site. </a:t>
            </a:r>
          </a:p>
        </p:txBody>
      </p:sp>
      <p:sp>
        <p:nvSpPr>
          <p:cNvPr id="3" name="Footer Placeholder 2">
            <a:extLst>
              <a:ext uri="{FF2B5EF4-FFF2-40B4-BE49-F238E27FC236}">
                <a16:creationId xmlns:a16="http://schemas.microsoft.com/office/drawing/2014/main" id="{9FEDE23D-19D6-5447-ACF6-BBB2103B4E24}"/>
              </a:ext>
            </a:extLst>
          </p:cNvPr>
          <p:cNvSpPr>
            <a:spLocks noGrp="1"/>
          </p:cNvSpPr>
          <p:nvPr>
            <p:ph type="ftr" sz="quarter" idx="11"/>
          </p:nvPr>
        </p:nvSpPr>
        <p:spPr/>
        <p:txBody>
          <a:bodyPr/>
          <a:lstStyle/>
          <a:p>
            <a:r>
              <a:rPr lang="en-US"/>
              <a:t>Confidential - WyCo Employee Eyes Only</a:t>
            </a:r>
          </a:p>
        </p:txBody>
      </p:sp>
    </p:spTree>
    <p:extLst>
      <p:ext uri="{BB962C8B-B14F-4D97-AF65-F5344CB8AC3E}">
        <p14:creationId xmlns:p14="http://schemas.microsoft.com/office/powerpoint/2010/main" val="2940224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2EDE439-24BB-C5E0-C76B-D8CD38CBF2A5}"/>
              </a:ext>
            </a:extLst>
          </p:cNvPr>
          <p:cNvPicPr>
            <a:picLocks noGrp="1" noChangeAspect="1"/>
          </p:cNvPicPr>
          <p:nvPr>
            <p:ph idx="1"/>
          </p:nvPr>
        </p:nvPicPr>
        <p:blipFill>
          <a:blip r:embed="rId2"/>
          <a:stretch>
            <a:fillRect/>
          </a:stretch>
        </p:blipFill>
        <p:spPr>
          <a:xfrm>
            <a:off x="3034420" y="470295"/>
            <a:ext cx="8409159" cy="5571067"/>
          </a:xfrm>
          <a:prstGeom prst="rect">
            <a:avLst/>
          </a:prstGeom>
        </p:spPr>
      </p:pic>
      <p:sp>
        <p:nvSpPr>
          <p:cNvPr id="2" name="Footer Placeholder 1">
            <a:extLst>
              <a:ext uri="{FF2B5EF4-FFF2-40B4-BE49-F238E27FC236}">
                <a16:creationId xmlns:a16="http://schemas.microsoft.com/office/drawing/2014/main" id="{FADE192D-E03F-7806-9E4C-45B3A067C068}"/>
              </a:ext>
            </a:extLst>
          </p:cNvPr>
          <p:cNvSpPr>
            <a:spLocks noGrp="1"/>
          </p:cNvSpPr>
          <p:nvPr>
            <p:ph type="ftr" sz="quarter" idx="11"/>
          </p:nvPr>
        </p:nvSpPr>
        <p:spPr/>
        <p:txBody>
          <a:bodyPr/>
          <a:lstStyle/>
          <a:p>
            <a:r>
              <a:rPr lang="en-US"/>
              <a:t>Confidential - WyCo Employee Eyes Only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B4530D6E-3D63-78CB-7E7C-D2AA677B4500}"/>
                  </a:ext>
                </a:extLst>
              </p14:cNvPr>
              <p14:cNvContentPartPr/>
              <p14:nvPr/>
            </p14:nvContentPartPr>
            <p14:xfrm>
              <a:off x="7445959" y="1733363"/>
              <a:ext cx="1541880" cy="357120"/>
            </p14:xfrm>
          </p:contentPart>
        </mc:Choice>
        <mc:Fallback xmlns="">
          <p:pic>
            <p:nvPicPr>
              <p:cNvPr id="6" name="Ink 5">
                <a:extLst>
                  <a:ext uri="{FF2B5EF4-FFF2-40B4-BE49-F238E27FC236}">
                    <a16:creationId xmlns:a16="http://schemas.microsoft.com/office/drawing/2014/main" id="{B4530D6E-3D63-78CB-7E7C-D2AA677B4500}"/>
                  </a:ext>
                </a:extLst>
              </p:cNvPr>
              <p:cNvPicPr/>
              <p:nvPr/>
            </p:nvPicPr>
            <p:blipFill>
              <a:blip r:embed="rId4"/>
              <a:stretch>
                <a:fillRect/>
              </a:stretch>
            </p:blipFill>
            <p:spPr>
              <a:xfrm>
                <a:off x="7391959" y="1625723"/>
                <a:ext cx="1649520" cy="572760"/>
              </a:xfrm>
              <a:prstGeom prst="rect">
                <a:avLst/>
              </a:prstGeom>
            </p:spPr>
          </p:pic>
        </mc:Fallback>
      </mc:AlternateContent>
    </p:spTree>
    <p:extLst>
      <p:ext uri="{BB962C8B-B14F-4D97-AF65-F5344CB8AC3E}">
        <p14:creationId xmlns:p14="http://schemas.microsoft.com/office/powerpoint/2010/main" val="860403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2C374D5-BBC1-086E-256F-2DE4FB57421A}"/>
              </a:ext>
            </a:extLst>
          </p:cNvPr>
          <p:cNvPicPr>
            <a:picLocks noGrp="1" noChangeAspect="1"/>
          </p:cNvPicPr>
          <p:nvPr>
            <p:ph idx="1"/>
          </p:nvPr>
        </p:nvPicPr>
        <p:blipFill>
          <a:blip r:embed="rId2"/>
          <a:stretch>
            <a:fillRect/>
          </a:stretch>
        </p:blipFill>
        <p:spPr>
          <a:xfrm>
            <a:off x="1573823" y="329206"/>
            <a:ext cx="10585004" cy="6528794"/>
          </a:xfrm>
          <a:prstGeom prst="rect">
            <a:avLst/>
          </a:prstGeom>
        </p:spPr>
      </p:pic>
      <p:sp>
        <p:nvSpPr>
          <p:cNvPr id="2" name="Footer Placeholder 1">
            <a:extLst>
              <a:ext uri="{FF2B5EF4-FFF2-40B4-BE49-F238E27FC236}">
                <a16:creationId xmlns:a16="http://schemas.microsoft.com/office/drawing/2014/main" id="{76654170-E5D7-D2DE-124E-EA793F8CD347}"/>
              </a:ext>
            </a:extLst>
          </p:cNvPr>
          <p:cNvSpPr>
            <a:spLocks noGrp="1"/>
          </p:cNvSpPr>
          <p:nvPr>
            <p:ph type="ftr" sz="quarter" idx="11"/>
          </p:nvPr>
        </p:nvSpPr>
        <p:spPr/>
        <p:txBody>
          <a:bodyPr/>
          <a:lstStyle/>
          <a:p>
            <a:r>
              <a:rPr lang="en-US"/>
              <a:t>Confidential - WyCo Employee Eyes Only</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49FA9A6A-B85D-63F8-1815-C7E168C8EAA4}"/>
                  </a:ext>
                </a:extLst>
              </p14:cNvPr>
              <p14:cNvContentPartPr/>
              <p14:nvPr/>
            </p14:nvContentPartPr>
            <p14:xfrm>
              <a:off x="6919381" y="2803193"/>
              <a:ext cx="2117778" cy="346049"/>
            </p14:xfrm>
          </p:contentPart>
        </mc:Choice>
        <mc:Fallback xmlns="">
          <p:pic>
            <p:nvPicPr>
              <p:cNvPr id="9" name="Ink 8">
                <a:extLst>
                  <a:ext uri="{FF2B5EF4-FFF2-40B4-BE49-F238E27FC236}">
                    <a16:creationId xmlns:a16="http://schemas.microsoft.com/office/drawing/2014/main" id="{49FA9A6A-B85D-63F8-1815-C7E168C8EAA4}"/>
                  </a:ext>
                </a:extLst>
              </p:cNvPr>
              <p:cNvPicPr/>
              <p:nvPr/>
            </p:nvPicPr>
            <p:blipFill>
              <a:blip r:embed="rId4"/>
              <a:stretch>
                <a:fillRect/>
              </a:stretch>
            </p:blipFill>
            <p:spPr>
              <a:xfrm>
                <a:off x="6865384" y="2695165"/>
                <a:ext cx="2225413" cy="56174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9F1EF72D-57AC-C1AF-04FB-6152E7E50EC5}"/>
                  </a:ext>
                </a:extLst>
              </p14:cNvPr>
              <p14:cNvContentPartPr/>
              <p14:nvPr/>
            </p14:nvContentPartPr>
            <p14:xfrm>
              <a:off x="2222297" y="2456493"/>
              <a:ext cx="1554181" cy="97670"/>
            </p14:xfrm>
          </p:contentPart>
        </mc:Choice>
        <mc:Fallback xmlns="">
          <p:pic>
            <p:nvPicPr>
              <p:cNvPr id="10" name="Ink 9">
                <a:extLst>
                  <a:ext uri="{FF2B5EF4-FFF2-40B4-BE49-F238E27FC236}">
                    <a16:creationId xmlns:a16="http://schemas.microsoft.com/office/drawing/2014/main" id="{9F1EF72D-57AC-C1AF-04FB-6152E7E50EC5}"/>
                  </a:ext>
                </a:extLst>
              </p:cNvPr>
              <p:cNvPicPr/>
              <p:nvPr/>
            </p:nvPicPr>
            <p:blipFill>
              <a:blip r:embed="rId6"/>
              <a:stretch>
                <a:fillRect/>
              </a:stretch>
            </p:blipFill>
            <p:spPr>
              <a:xfrm>
                <a:off x="2168295" y="2348769"/>
                <a:ext cx="1661825" cy="31275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741ACECA-CAFC-A0DC-0F50-EC6CFBD09D40}"/>
                  </a:ext>
                </a:extLst>
              </p14:cNvPr>
              <p14:cNvContentPartPr/>
              <p14:nvPr/>
            </p14:nvContentPartPr>
            <p14:xfrm>
              <a:off x="1612467" y="4748699"/>
              <a:ext cx="1915611" cy="289823"/>
            </p14:xfrm>
          </p:contentPart>
        </mc:Choice>
        <mc:Fallback xmlns="">
          <p:pic>
            <p:nvPicPr>
              <p:cNvPr id="11" name="Ink 10">
                <a:extLst>
                  <a:ext uri="{FF2B5EF4-FFF2-40B4-BE49-F238E27FC236}">
                    <a16:creationId xmlns:a16="http://schemas.microsoft.com/office/drawing/2014/main" id="{741ACECA-CAFC-A0DC-0F50-EC6CFBD09D40}"/>
                  </a:ext>
                </a:extLst>
              </p:cNvPr>
              <p:cNvPicPr/>
              <p:nvPr/>
            </p:nvPicPr>
            <p:blipFill>
              <a:blip r:embed="rId8"/>
              <a:stretch>
                <a:fillRect/>
              </a:stretch>
            </p:blipFill>
            <p:spPr>
              <a:xfrm>
                <a:off x="1558455" y="4640690"/>
                <a:ext cx="2023274" cy="505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A2777D3F-0DEA-423E-F506-4A7F89F86FD9}"/>
                  </a:ext>
                </a:extLst>
              </p14:cNvPr>
              <p14:cNvContentPartPr/>
              <p14:nvPr/>
            </p14:nvContentPartPr>
            <p14:xfrm>
              <a:off x="3979609" y="4751903"/>
              <a:ext cx="2530350" cy="261420"/>
            </p14:xfrm>
          </p:contentPart>
        </mc:Choice>
        <mc:Fallback xmlns="">
          <p:pic>
            <p:nvPicPr>
              <p:cNvPr id="12" name="Ink 11">
                <a:extLst>
                  <a:ext uri="{FF2B5EF4-FFF2-40B4-BE49-F238E27FC236}">
                    <a16:creationId xmlns:a16="http://schemas.microsoft.com/office/drawing/2014/main" id="{A2777D3F-0DEA-423E-F506-4A7F89F86FD9}"/>
                  </a:ext>
                </a:extLst>
              </p:cNvPr>
              <p:cNvPicPr/>
              <p:nvPr/>
            </p:nvPicPr>
            <p:blipFill>
              <a:blip r:embed="rId10"/>
              <a:stretch>
                <a:fillRect/>
              </a:stretch>
            </p:blipFill>
            <p:spPr>
              <a:xfrm>
                <a:off x="3925619" y="4643878"/>
                <a:ext cx="2637971" cy="47711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068E73B5-D85F-1E40-E2B4-D44631F2842A}"/>
                  </a:ext>
                </a:extLst>
              </p14:cNvPr>
              <p14:cNvContentPartPr/>
              <p14:nvPr/>
            </p14:nvContentPartPr>
            <p14:xfrm>
              <a:off x="6873531" y="3482604"/>
              <a:ext cx="1414827" cy="45719"/>
            </p14:xfrm>
          </p:contentPart>
        </mc:Choice>
        <mc:Fallback xmlns="">
          <p:pic>
            <p:nvPicPr>
              <p:cNvPr id="13" name="Ink 12">
                <a:extLst>
                  <a:ext uri="{FF2B5EF4-FFF2-40B4-BE49-F238E27FC236}">
                    <a16:creationId xmlns:a16="http://schemas.microsoft.com/office/drawing/2014/main" id="{068E73B5-D85F-1E40-E2B4-D44631F2842A}"/>
                  </a:ext>
                </a:extLst>
              </p:cNvPr>
              <p:cNvPicPr/>
              <p:nvPr/>
            </p:nvPicPr>
            <p:blipFill>
              <a:blip r:embed="rId12"/>
              <a:stretch>
                <a:fillRect/>
              </a:stretch>
            </p:blipFill>
            <p:spPr>
              <a:xfrm>
                <a:off x="6819544" y="3371994"/>
                <a:ext cx="1522442" cy="26657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F306F0A9-C200-1D69-49F0-E5AA4F31F3C1}"/>
                  </a:ext>
                </a:extLst>
              </p14:cNvPr>
              <p14:cNvContentPartPr/>
              <p14:nvPr/>
            </p14:nvContentPartPr>
            <p14:xfrm>
              <a:off x="6913799" y="3647844"/>
              <a:ext cx="2003480" cy="45719"/>
            </p14:xfrm>
          </p:contentPart>
        </mc:Choice>
        <mc:Fallback xmlns="">
          <p:pic>
            <p:nvPicPr>
              <p:cNvPr id="14" name="Ink 13">
                <a:extLst>
                  <a:ext uri="{FF2B5EF4-FFF2-40B4-BE49-F238E27FC236}">
                    <a16:creationId xmlns:a16="http://schemas.microsoft.com/office/drawing/2014/main" id="{F306F0A9-C200-1D69-49F0-E5AA4F31F3C1}"/>
                  </a:ext>
                </a:extLst>
              </p:cNvPr>
              <p:cNvPicPr/>
              <p:nvPr/>
            </p:nvPicPr>
            <p:blipFill>
              <a:blip r:embed="rId14"/>
              <a:stretch>
                <a:fillRect/>
              </a:stretch>
            </p:blipFill>
            <p:spPr>
              <a:xfrm>
                <a:off x="6859797" y="3538989"/>
                <a:ext cx="2111124" cy="26306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64BCAE82-37A8-1FD2-304C-332B59B17117}"/>
                  </a:ext>
                </a:extLst>
              </p14:cNvPr>
              <p14:cNvContentPartPr/>
              <p14:nvPr/>
            </p14:nvContentPartPr>
            <p14:xfrm>
              <a:off x="6856297" y="3814164"/>
              <a:ext cx="1312542" cy="45719"/>
            </p14:xfrm>
          </p:contentPart>
        </mc:Choice>
        <mc:Fallback xmlns="">
          <p:pic>
            <p:nvPicPr>
              <p:cNvPr id="15" name="Ink 14">
                <a:extLst>
                  <a:ext uri="{FF2B5EF4-FFF2-40B4-BE49-F238E27FC236}">
                    <a16:creationId xmlns:a16="http://schemas.microsoft.com/office/drawing/2014/main" id="{64BCAE82-37A8-1FD2-304C-332B59B17117}"/>
                  </a:ext>
                </a:extLst>
              </p:cNvPr>
              <p:cNvPicPr/>
              <p:nvPr/>
            </p:nvPicPr>
            <p:blipFill>
              <a:blip r:embed="rId16"/>
              <a:stretch>
                <a:fillRect/>
              </a:stretch>
            </p:blipFill>
            <p:spPr>
              <a:xfrm>
                <a:off x="6802298" y="-9901536"/>
                <a:ext cx="1420181" cy="27431400"/>
              </a:xfrm>
              <a:prstGeom prst="rect">
                <a:avLst/>
              </a:prstGeom>
            </p:spPr>
          </p:pic>
        </mc:Fallback>
      </mc:AlternateContent>
    </p:spTree>
    <p:extLst>
      <p:ext uri="{BB962C8B-B14F-4D97-AF65-F5344CB8AC3E}">
        <p14:creationId xmlns:p14="http://schemas.microsoft.com/office/powerpoint/2010/main" val="3820588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72A539-ADA3-17DF-CFA3-0A8CB0F06B3C}"/>
              </a:ext>
            </a:extLst>
          </p:cNvPr>
          <p:cNvPicPr>
            <a:picLocks noGrp="1" noChangeAspect="1"/>
          </p:cNvPicPr>
          <p:nvPr>
            <p:ph idx="1"/>
          </p:nvPr>
        </p:nvPicPr>
        <p:blipFill>
          <a:blip r:embed="rId2"/>
          <a:stretch>
            <a:fillRect/>
          </a:stretch>
        </p:blipFill>
        <p:spPr>
          <a:xfrm>
            <a:off x="1424118" y="378069"/>
            <a:ext cx="10163693" cy="6439876"/>
          </a:xfrm>
          <a:prstGeom prst="rect">
            <a:avLst/>
          </a:prstGeom>
        </p:spPr>
      </p:pic>
      <p:sp>
        <p:nvSpPr>
          <p:cNvPr id="2" name="Footer Placeholder 1">
            <a:extLst>
              <a:ext uri="{FF2B5EF4-FFF2-40B4-BE49-F238E27FC236}">
                <a16:creationId xmlns:a16="http://schemas.microsoft.com/office/drawing/2014/main" id="{11388490-BBF7-59D7-06F7-05A27C3716AC}"/>
              </a:ext>
            </a:extLst>
          </p:cNvPr>
          <p:cNvSpPr>
            <a:spLocks noGrp="1"/>
          </p:cNvSpPr>
          <p:nvPr>
            <p:ph type="ftr" sz="quarter" idx="11"/>
          </p:nvPr>
        </p:nvSpPr>
        <p:spPr/>
        <p:txBody>
          <a:bodyPr/>
          <a:lstStyle/>
          <a:p>
            <a:r>
              <a:rPr lang="en-US"/>
              <a:t>Confidential - WyCo Employee Eyes Only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F95DA8F3-36BE-43CE-9055-9F4B60AD456B}"/>
                  </a:ext>
                </a:extLst>
              </p14:cNvPr>
              <p14:cNvContentPartPr/>
              <p14:nvPr/>
            </p14:nvContentPartPr>
            <p14:xfrm>
              <a:off x="2036491" y="4325724"/>
              <a:ext cx="1216188" cy="45719"/>
            </p14:xfrm>
          </p:contentPart>
        </mc:Choice>
        <mc:Fallback xmlns="">
          <p:pic>
            <p:nvPicPr>
              <p:cNvPr id="6" name="Ink 5">
                <a:extLst>
                  <a:ext uri="{FF2B5EF4-FFF2-40B4-BE49-F238E27FC236}">
                    <a16:creationId xmlns:a16="http://schemas.microsoft.com/office/drawing/2014/main" id="{F95DA8F3-36BE-43CE-9055-9F4B60AD456B}"/>
                  </a:ext>
                </a:extLst>
              </p:cNvPr>
              <p:cNvPicPr/>
              <p:nvPr/>
            </p:nvPicPr>
            <p:blipFill>
              <a:blip r:embed="rId4"/>
              <a:stretch>
                <a:fillRect/>
              </a:stretch>
            </p:blipFill>
            <p:spPr>
              <a:xfrm>
                <a:off x="1982486" y="4217726"/>
                <a:ext cx="1323838" cy="26135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7E80019-B4D8-CF23-B52F-1AEF389B3E5C}"/>
                  </a:ext>
                </a:extLst>
              </p14:cNvPr>
              <p14:cNvContentPartPr/>
              <p14:nvPr/>
            </p14:nvContentPartPr>
            <p14:xfrm>
              <a:off x="3779199" y="4697553"/>
              <a:ext cx="1912119" cy="362570"/>
            </p14:xfrm>
          </p:contentPart>
        </mc:Choice>
        <mc:Fallback xmlns="">
          <p:pic>
            <p:nvPicPr>
              <p:cNvPr id="7" name="Ink 6">
                <a:extLst>
                  <a:ext uri="{FF2B5EF4-FFF2-40B4-BE49-F238E27FC236}">
                    <a16:creationId xmlns:a16="http://schemas.microsoft.com/office/drawing/2014/main" id="{E7E80019-B4D8-CF23-B52F-1AEF389B3E5C}"/>
                  </a:ext>
                </a:extLst>
              </p:cNvPr>
              <p:cNvPicPr/>
              <p:nvPr/>
            </p:nvPicPr>
            <p:blipFill>
              <a:blip r:embed="rId6"/>
              <a:stretch>
                <a:fillRect/>
              </a:stretch>
            </p:blipFill>
            <p:spPr>
              <a:xfrm>
                <a:off x="3725205" y="4589538"/>
                <a:ext cx="2019748" cy="578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354BCEFB-D36A-F846-9A48-D1155C4D2FF1}"/>
                  </a:ext>
                </a:extLst>
              </p14:cNvPr>
              <p14:cNvContentPartPr/>
              <p14:nvPr/>
            </p14:nvContentPartPr>
            <p14:xfrm>
              <a:off x="6410865" y="2642067"/>
              <a:ext cx="3708814" cy="56096"/>
            </p14:xfrm>
          </p:contentPart>
        </mc:Choice>
        <mc:Fallback xmlns="">
          <p:pic>
            <p:nvPicPr>
              <p:cNvPr id="8" name="Ink 7">
                <a:extLst>
                  <a:ext uri="{FF2B5EF4-FFF2-40B4-BE49-F238E27FC236}">
                    <a16:creationId xmlns:a16="http://schemas.microsoft.com/office/drawing/2014/main" id="{354BCEFB-D36A-F846-9A48-D1155C4D2FF1}"/>
                  </a:ext>
                </a:extLst>
              </p:cNvPr>
              <p:cNvPicPr/>
              <p:nvPr/>
            </p:nvPicPr>
            <p:blipFill>
              <a:blip r:embed="rId8"/>
              <a:stretch>
                <a:fillRect/>
              </a:stretch>
            </p:blipFill>
            <p:spPr>
              <a:xfrm>
                <a:off x="6356869" y="2534877"/>
                <a:ext cx="3816446" cy="27011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D5359B04-EE1C-5D9F-D6DB-DE85BF7B795A}"/>
                  </a:ext>
                </a:extLst>
              </p14:cNvPr>
              <p14:cNvContentPartPr/>
              <p14:nvPr/>
            </p14:nvContentPartPr>
            <p14:xfrm>
              <a:off x="6441379" y="4385124"/>
              <a:ext cx="4007699" cy="45719"/>
            </p14:xfrm>
          </p:contentPart>
        </mc:Choice>
        <mc:Fallback xmlns="">
          <p:pic>
            <p:nvPicPr>
              <p:cNvPr id="9" name="Ink 8">
                <a:extLst>
                  <a:ext uri="{FF2B5EF4-FFF2-40B4-BE49-F238E27FC236}">
                    <a16:creationId xmlns:a16="http://schemas.microsoft.com/office/drawing/2014/main" id="{D5359B04-EE1C-5D9F-D6DB-DE85BF7B795A}"/>
                  </a:ext>
                </a:extLst>
              </p:cNvPr>
              <p:cNvPicPr/>
              <p:nvPr/>
            </p:nvPicPr>
            <p:blipFill>
              <a:blip r:embed="rId10"/>
              <a:stretch>
                <a:fillRect/>
              </a:stretch>
            </p:blipFill>
            <p:spPr>
              <a:xfrm>
                <a:off x="6387381" y="4274514"/>
                <a:ext cx="4115334" cy="266571"/>
              </a:xfrm>
              <a:prstGeom prst="rect">
                <a:avLst/>
              </a:prstGeom>
            </p:spPr>
          </p:pic>
        </mc:Fallback>
      </mc:AlternateContent>
    </p:spTree>
    <p:extLst>
      <p:ext uri="{BB962C8B-B14F-4D97-AF65-F5344CB8AC3E}">
        <p14:creationId xmlns:p14="http://schemas.microsoft.com/office/powerpoint/2010/main" val="131653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DD228-11C3-C187-ADA0-7D99F230266A}"/>
              </a:ext>
            </a:extLst>
          </p:cNvPr>
          <p:cNvSpPr>
            <a:spLocks noGrp="1"/>
          </p:cNvSpPr>
          <p:nvPr>
            <p:ph type="title"/>
          </p:nvPr>
        </p:nvSpPr>
        <p:spPr>
          <a:xfrm>
            <a:off x="4277580" y="544153"/>
            <a:ext cx="3932237" cy="665529"/>
          </a:xfrm>
        </p:spPr>
        <p:txBody>
          <a:bodyPr>
            <a:noAutofit/>
          </a:bodyPr>
          <a:lstStyle/>
          <a:p>
            <a:pPr algn="ctr"/>
            <a:r>
              <a:rPr lang="en-US" sz="4000" dirty="0"/>
              <a:t>Step 1</a:t>
            </a:r>
          </a:p>
        </p:txBody>
      </p:sp>
      <p:pic>
        <p:nvPicPr>
          <p:cNvPr id="8" name="Picture Placeholder 7" descr="A picture containing outdoor object">
            <a:extLst>
              <a:ext uri="{FF2B5EF4-FFF2-40B4-BE49-F238E27FC236}">
                <a16:creationId xmlns:a16="http://schemas.microsoft.com/office/drawing/2014/main" id="{883FDB0C-4DA7-7948-AEE6-5005FE9D60F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0262" b="20262"/>
          <a:stretch>
            <a:fillRect/>
          </a:stretch>
        </p:blipFill>
        <p:spPr>
          <a:xfrm>
            <a:off x="761473" y="1506141"/>
            <a:ext cx="5642257" cy="3845718"/>
          </a:xfrm>
        </p:spPr>
      </p:pic>
      <p:sp>
        <p:nvSpPr>
          <p:cNvPr id="4" name="Text Placeholder 3">
            <a:extLst>
              <a:ext uri="{FF2B5EF4-FFF2-40B4-BE49-F238E27FC236}">
                <a16:creationId xmlns:a16="http://schemas.microsoft.com/office/drawing/2014/main" id="{AB74D541-41E4-0145-E9A6-D347D5B2E549}"/>
              </a:ext>
            </a:extLst>
          </p:cNvPr>
          <p:cNvSpPr>
            <a:spLocks noGrp="1"/>
          </p:cNvSpPr>
          <p:nvPr>
            <p:ph type="body" sz="half" idx="2"/>
          </p:nvPr>
        </p:nvSpPr>
        <p:spPr>
          <a:xfrm>
            <a:off x="6974947" y="1506141"/>
            <a:ext cx="3978386" cy="3845718"/>
          </a:xfrm>
        </p:spPr>
        <p:txBody>
          <a:bodyPr>
            <a:normAutofit fontScale="92500" lnSpcReduction="20000"/>
          </a:bodyPr>
          <a:lstStyle/>
          <a:p>
            <a:pPr marL="285750" indent="-285750">
              <a:buFont typeface="Arial" panose="020B0604020202020204" pitchFamily="34" charset="0"/>
              <a:buChar char="•"/>
            </a:pPr>
            <a:r>
              <a:rPr lang="en-US" sz="1400" dirty="0">
                <a:solidFill>
                  <a:schemeClr val="tx1"/>
                </a:solidFill>
              </a:rPr>
              <a:t>Upon arrival of the Caljan Extendable, you will ensure that the truck driver is aware of which dock door he needs to unload which machine at. (left- or right-hand unit). This will be predetermined by the customer, and you will be provided this information prior to starting the job.</a:t>
            </a:r>
          </a:p>
          <a:p>
            <a:pPr marL="285750" indent="-285750">
              <a:buFont typeface="Arial" panose="020B0604020202020204" pitchFamily="34" charset="0"/>
              <a:buChar char="•"/>
            </a:pPr>
            <a:r>
              <a:rPr lang="en-US" sz="1400" dirty="0">
                <a:solidFill>
                  <a:schemeClr val="tx1"/>
                </a:solidFill>
              </a:rPr>
              <a:t>After you make sure the trailer is backed safely to the dock door, you then engage the dock locking mechanism, the truck must be backed up pressing against the rubber stoppers for the lock to engage.  Followed by raising the dock leveler until it sits securely on the trailer as shown in this photograph. NOTE: You must raise the dock leveler all the way up until the lower ramp picks up and sets onto the trailer.</a:t>
            </a:r>
          </a:p>
          <a:p>
            <a:pPr marL="285750" indent="-285750">
              <a:buFont typeface="Arial" panose="020B0604020202020204" pitchFamily="34" charset="0"/>
              <a:buChar char="•"/>
            </a:pPr>
            <a:r>
              <a:rPr lang="en-US" sz="1400" dirty="0">
                <a:solidFill>
                  <a:schemeClr val="tx1"/>
                </a:solidFill>
                <a:highlight>
                  <a:srgbClr val="FFFF00"/>
                </a:highlight>
              </a:rPr>
              <a:t>MAKE SURE THERE IS NO DAMAGE TO THE UNIT. WE HAVE FOUND DRIVERS THAT HAVE MOVED EXTENDO WITHOUT AUTHORIZATION TO DO SO</a:t>
            </a:r>
            <a:r>
              <a:rPr lang="en-US" sz="1400" dirty="0">
                <a:highlight>
                  <a:srgbClr val="FFFF00"/>
                </a:highlight>
              </a:rPr>
              <a:t>. </a:t>
            </a:r>
          </a:p>
        </p:txBody>
      </p:sp>
      <p:sp>
        <p:nvSpPr>
          <p:cNvPr id="3" name="Footer Placeholder 2">
            <a:extLst>
              <a:ext uri="{FF2B5EF4-FFF2-40B4-BE49-F238E27FC236}">
                <a16:creationId xmlns:a16="http://schemas.microsoft.com/office/drawing/2014/main" id="{709826D9-5EF3-8AC5-B650-BBC444382373}"/>
              </a:ext>
            </a:extLst>
          </p:cNvPr>
          <p:cNvSpPr>
            <a:spLocks noGrp="1"/>
          </p:cNvSpPr>
          <p:nvPr>
            <p:ph type="ftr" sz="quarter" idx="11"/>
          </p:nvPr>
        </p:nvSpPr>
        <p:spPr/>
        <p:txBody>
          <a:bodyPr/>
          <a:lstStyle/>
          <a:p>
            <a:r>
              <a:rPr lang="en-US"/>
              <a:t>Confidential - WyCo Employee Eyes Only</a:t>
            </a:r>
          </a:p>
        </p:txBody>
      </p:sp>
    </p:spTree>
    <p:extLst>
      <p:ext uri="{BB962C8B-B14F-4D97-AF65-F5344CB8AC3E}">
        <p14:creationId xmlns:p14="http://schemas.microsoft.com/office/powerpoint/2010/main" val="104168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D929-4B72-0E02-CAB7-DB4AFB7C9DC5}"/>
              </a:ext>
            </a:extLst>
          </p:cNvPr>
          <p:cNvSpPr>
            <a:spLocks noGrp="1"/>
          </p:cNvSpPr>
          <p:nvPr>
            <p:ph type="title"/>
          </p:nvPr>
        </p:nvSpPr>
        <p:spPr>
          <a:xfrm>
            <a:off x="1721466" y="729546"/>
            <a:ext cx="8596668" cy="1320800"/>
          </a:xfrm>
        </p:spPr>
        <p:txBody>
          <a:bodyPr>
            <a:normAutofit/>
          </a:bodyPr>
          <a:lstStyle/>
          <a:p>
            <a:pPr algn="ctr"/>
            <a:r>
              <a:rPr lang="en-US" sz="4000" dirty="0"/>
              <a:t>Step 2</a:t>
            </a:r>
          </a:p>
        </p:txBody>
      </p:sp>
      <p:pic>
        <p:nvPicPr>
          <p:cNvPr id="8" name="Picture Placeholder 7" descr="A picture containing sky, outdoor&#10;&#10;Description automatically generated">
            <a:extLst>
              <a:ext uri="{FF2B5EF4-FFF2-40B4-BE49-F238E27FC236}">
                <a16:creationId xmlns:a16="http://schemas.microsoft.com/office/drawing/2014/main" id="{09801597-A33A-A5B2-B792-200FD067B9AC}"/>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tretch/>
        </p:blipFill>
        <p:spPr>
          <a:xfrm>
            <a:off x="6019800" y="1690688"/>
            <a:ext cx="2419350" cy="3225800"/>
          </a:xfrm>
        </p:spPr>
      </p:pic>
      <p:sp>
        <p:nvSpPr>
          <p:cNvPr id="4" name="Text Placeholder 3">
            <a:extLst>
              <a:ext uri="{FF2B5EF4-FFF2-40B4-BE49-F238E27FC236}">
                <a16:creationId xmlns:a16="http://schemas.microsoft.com/office/drawing/2014/main" id="{F81C60AC-474D-1CF6-167E-0B0CD1B8E3AF}"/>
              </a:ext>
            </a:extLst>
          </p:cNvPr>
          <p:cNvSpPr>
            <a:spLocks noGrp="1"/>
          </p:cNvSpPr>
          <p:nvPr>
            <p:ph sz="half" idx="2"/>
          </p:nvPr>
        </p:nvSpPr>
        <p:spPr>
          <a:xfrm>
            <a:off x="340701" y="1690688"/>
            <a:ext cx="5181600" cy="4351338"/>
          </a:xfrm>
        </p:spPr>
        <p:txBody>
          <a:bodyPr>
            <a:normAutofit/>
          </a:bodyPr>
          <a:lstStyle/>
          <a:p>
            <a:pPr marL="285750" indent="-285750">
              <a:buFont typeface="Arial" panose="020B0604020202020204" pitchFamily="34" charset="0"/>
              <a:buChar char="•"/>
            </a:pPr>
            <a:r>
              <a:rPr lang="en-US" sz="2000" dirty="0">
                <a:solidFill>
                  <a:schemeClr val="tx1"/>
                </a:solidFill>
              </a:rPr>
              <a:t>Once the trailer is locked and the dock leveler is in place, you will need to raise the end of the machine using the supplied forklift and install a skate under each rear leg. </a:t>
            </a:r>
          </a:p>
          <a:p>
            <a:pPr marL="285750" indent="-285750">
              <a:buFont typeface="Arial" panose="020B0604020202020204" pitchFamily="34" charset="0"/>
              <a:buChar char="•"/>
            </a:pPr>
            <a:r>
              <a:rPr lang="en-US" sz="2000" dirty="0">
                <a:solidFill>
                  <a:schemeClr val="tx1"/>
                </a:solidFill>
              </a:rPr>
              <a:t>NOTE: You will raise the end of the machine nearest to the truck and you are ONLY allowed to lift the machine from the side, NEVER the ends of the machine without the use of a 4X6X8. See next slide.</a:t>
            </a:r>
          </a:p>
          <a:p>
            <a:pPr marL="285750" indent="-285750">
              <a:buFont typeface="Arial" panose="020B0604020202020204" pitchFamily="34" charset="0"/>
              <a:buChar char="•"/>
            </a:pPr>
            <a:r>
              <a:rPr lang="en-US" sz="2000" dirty="0">
                <a:solidFill>
                  <a:schemeClr val="tx1"/>
                </a:solidFill>
              </a:rPr>
              <a:t>See pictures.</a:t>
            </a:r>
          </a:p>
        </p:txBody>
      </p:sp>
      <p:sp>
        <p:nvSpPr>
          <p:cNvPr id="3" name="Footer Placeholder 2">
            <a:extLst>
              <a:ext uri="{FF2B5EF4-FFF2-40B4-BE49-F238E27FC236}">
                <a16:creationId xmlns:a16="http://schemas.microsoft.com/office/drawing/2014/main" id="{4599A36F-E3E0-6DD7-F08F-49502A442C09}"/>
              </a:ext>
            </a:extLst>
          </p:cNvPr>
          <p:cNvSpPr>
            <a:spLocks noGrp="1"/>
          </p:cNvSpPr>
          <p:nvPr>
            <p:ph type="ftr" sz="quarter" idx="11"/>
          </p:nvPr>
        </p:nvSpPr>
        <p:spPr/>
        <p:txBody>
          <a:bodyPr/>
          <a:lstStyle/>
          <a:p>
            <a:r>
              <a:rPr lang="en-US"/>
              <a:t>Confidential - WyCo Employee Eyes Only</a:t>
            </a:r>
          </a:p>
        </p:txBody>
      </p:sp>
      <p:pic>
        <p:nvPicPr>
          <p:cNvPr id="10" name="Picture 9" descr="A picture containing yellow&#10;&#10;Description automatically generated">
            <a:extLst>
              <a:ext uri="{FF2B5EF4-FFF2-40B4-BE49-F238E27FC236}">
                <a16:creationId xmlns:a16="http://schemas.microsoft.com/office/drawing/2014/main" id="{74349967-D09E-973F-C4F8-132CFC3EF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1969" y="1699480"/>
            <a:ext cx="2419350" cy="3225800"/>
          </a:xfrm>
          <a:prstGeom prst="rect">
            <a:avLst/>
          </a:prstGeom>
        </p:spPr>
      </p:pic>
      <p:sp>
        <p:nvSpPr>
          <p:cNvPr id="11" name="Oval 10">
            <a:extLst>
              <a:ext uri="{FF2B5EF4-FFF2-40B4-BE49-F238E27FC236}">
                <a16:creationId xmlns:a16="http://schemas.microsoft.com/office/drawing/2014/main" id="{942D5FBA-AEE7-0CE2-9F26-75154C0702A2}"/>
              </a:ext>
            </a:extLst>
          </p:cNvPr>
          <p:cNvSpPr/>
          <p:nvPr/>
        </p:nvSpPr>
        <p:spPr>
          <a:xfrm>
            <a:off x="9618785" y="3516922"/>
            <a:ext cx="263769" cy="32531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7DA3C6D-BC21-C004-2796-5BC16CC2B343}"/>
              </a:ext>
            </a:extLst>
          </p:cNvPr>
          <p:cNvSpPr/>
          <p:nvPr/>
        </p:nvSpPr>
        <p:spPr>
          <a:xfrm>
            <a:off x="8936649" y="3516923"/>
            <a:ext cx="263769" cy="32531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67D33479-1120-FC79-FD56-B00D4A4612E0}"/>
              </a:ext>
            </a:extLst>
          </p:cNvPr>
          <p:cNvSpPr/>
          <p:nvPr/>
        </p:nvSpPr>
        <p:spPr>
          <a:xfrm>
            <a:off x="6810008" y="3175220"/>
            <a:ext cx="624254" cy="27431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784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1AEF-95AB-BBC8-ED27-6B1A0C835518}"/>
              </a:ext>
            </a:extLst>
          </p:cNvPr>
          <p:cNvSpPr>
            <a:spLocks noGrp="1"/>
          </p:cNvSpPr>
          <p:nvPr>
            <p:ph type="title"/>
          </p:nvPr>
        </p:nvSpPr>
        <p:spPr>
          <a:xfrm>
            <a:off x="838200" y="767249"/>
            <a:ext cx="10515600" cy="1006475"/>
          </a:xfrm>
        </p:spPr>
        <p:txBody>
          <a:bodyPr>
            <a:normAutofit/>
          </a:bodyPr>
          <a:lstStyle/>
          <a:p>
            <a:pPr algn="ctr"/>
            <a:r>
              <a:rPr lang="en-US" sz="4000" dirty="0"/>
              <a:t>Step 3</a:t>
            </a:r>
          </a:p>
        </p:txBody>
      </p:sp>
      <p:sp>
        <p:nvSpPr>
          <p:cNvPr id="3" name="Content Placeholder 2">
            <a:extLst>
              <a:ext uri="{FF2B5EF4-FFF2-40B4-BE49-F238E27FC236}">
                <a16:creationId xmlns:a16="http://schemas.microsoft.com/office/drawing/2014/main" id="{256D2F67-7528-94B3-0E98-E06C9AB9F403}"/>
              </a:ext>
            </a:extLst>
          </p:cNvPr>
          <p:cNvSpPr>
            <a:spLocks noGrp="1"/>
          </p:cNvSpPr>
          <p:nvPr>
            <p:ph sz="half" idx="1"/>
          </p:nvPr>
        </p:nvSpPr>
        <p:spPr>
          <a:xfrm>
            <a:off x="677334" y="1766095"/>
            <a:ext cx="4973189" cy="3880772"/>
          </a:xfrm>
        </p:spPr>
        <p:txBody>
          <a:bodyPr>
            <a:normAutofit fontScale="85000" lnSpcReduction="10000"/>
          </a:bodyPr>
          <a:lstStyle/>
          <a:p>
            <a:r>
              <a:rPr lang="en-US" dirty="0">
                <a:solidFill>
                  <a:schemeClr val="tx1"/>
                </a:solidFill>
              </a:rPr>
              <a:t>After you have installed the skates at the rear of the machine making sure they are straight with the trailer, you will then drive the forklift inside of the facility so you can drive it onto the trailer to be able to unload the machine from the trailer. Reminder, as mentioned in the last slide, you are only able to lift the ends of the machine if you use a 4X6X8 piece of wood that is long enough to reach outside of both sides of the machine. Using this piece of wood allows you to lift the machine under the side rails, which is where the unit has the most support. See picture.</a:t>
            </a:r>
          </a:p>
          <a:p>
            <a:r>
              <a:rPr lang="en-US" dirty="0">
                <a:solidFill>
                  <a:schemeClr val="tx1"/>
                </a:solidFill>
              </a:rPr>
              <a:t>After the wood is under the machine and correctly positioned, you can then use the forklift to lift the machine using the wood. Be mindful of pinch points while positioning the wood between the machine and the forklift. </a:t>
            </a:r>
          </a:p>
          <a:p>
            <a:endParaRPr lang="en-US" dirty="0"/>
          </a:p>
          <a:p>
            <a:endParaRPr lang="en-US" dirty="0"/>
          </a:p>
        </p:txBody>
      </p:sp>
      <p:pic>
        <p:nvPicPr>
          <p:cNvPr id="6" name="Content Placeholder 5" descr="A picture containing outdoor object&#10;&#10;Description automatically generated">
            <a:extLst>
              <a:ext uri="{FF2B5EF4-FFF2-40B4-BE49-F238E27FC236}">
                <a16:creationId xmlns:a16="http://schemas.microsoft.com/office/drawing/2014/main" id="{59101AB4-71F8-9869-DD80-3592B004BE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1773724"/>
            <a:ext cx="2669859" cy="2007821"/>
          </a:xfrm>
        </p:spPr>
      </p:pic>
      <p:sp>
        <p:nvSpPr>
          <p:cNvPr id="4" name="Footer Placeholder 3">
            <a:extLst>
              <a:ext uri="{FF2B5EF4-FFF2-40B4-BE49-F238E27FC236}">
                <a16:creationId xmlns:a16="http://schemas.microsoft.com/office/drawing/2014/main" id="{01BAEF7E-6BD1-201B-91CE-E939126FF63F}"/>
              </a:ext>
            </a:extLst>
          </p:cNvPr>
          <p:cNvSpPr>
            <a:spLocks noGrp="1"/>
          </p:cNvSpPr>
          <p:nvPr>
            <p:ph type="ftr" sz="quarter" idx="11"/>
          </p:nvPr>
        </p:nvSpPr>
        <p:spPr/>
        <p:txBody>
          <a:bodyPr/>
          <a:lstStyle/>
          <a:p>
            <a:r>
              <a:rPr lang="en-US"/>
              <a:t>Confidential - WyCo Employee Eyes Only</a:t>
            </a:r>
          </a:p>
        </p:txBody>
      </p:sp>
      <p:pic>
        <p:nvPicPr>
          <p:cNvPr id="8" name="Picture 7">
            <a:extLst>
              <a:ext uri="{FF2B5EF4-FFF2-40B4-BE49-F238E27FC236}">
                <a16:creationId xmlns:a16="http://schemas.microsoft.com/office/drawing/2014/main" id="{27108016-104D-3D1E-8AF6-73278FDF57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3218" y="1773724"/>
            <a:ext cx="2669859" cy="2007821"/>
          </a:xfrm>
          <a:prstGeom prst="rect">
            <a:avLst/>
          </a:prstGeom>
        </p:spPr>
      </p:pic>
      <p:pic>
        <p:nvPicPr>
          <p:cNvPr id="10" name="Picture 9" descr="A close-up of a truck&#10;&#10;Description automatically generated with low confidence">
            <a:extLst>
              <a:ext uri="{FF2B5EF4-FFF2-40B4-BE49-F238E27FC236}">
                <a16:creationId xmlns:a16="http://schemas.microsoft.com/office/drawing/2014/main" id="{59A12EB4-5C61-E86D-3C34-8A5C9DC94B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8142" y="4089158"/>
            <a:ext cx="2669859" cy="2007821"/>
          </a:xfrm>
          <a:prstGeom prst="rect">
            <a:avLst/>
          </a:prstGeom>
        </p:spPr>
      </p:pic>
    </p:spTree>
    <p:extLst>
      <p:ext uri="{BB962C8B-B14F-4D97-AF65-F5344CB8AC3E}">
        <p14:creationId xmlns:p14="http://schemas.microsoft.com/office/powerpoint/2010/main" val="3709305053"/>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F519-F7D0-3E29-1C59-2E2AA48E9367}"/>
              </a:ext>
            </a:extLst>
          </p:cNvPr>
          <p:cNvSpPr>
            <a:spLocks noGrp="1"/>
          </p:cNvSpPr>
          <p:nvPr>
            <p:ph type="title"/>
          </p:nvPr>
        </p:nvSpPr>
        <p:spPr>
          <a:xfrm>
            <a:off x="838200" y="747439"/>
            <a:ext cx="10515600" cy="953721"/>
          </a:xfrm>
        </p:spPr>
        <p:txBody>
          <a:bodyPr>
            <a:normAutofit/>
          </a:bodyPr>
          <a:lstStyle/>
          <a:p>
            <a:pPr algn="ctr"/>
            <a:r>
              <a:rPr lang="en-US" sz="4000" dirty="0"/>
              <a:t>Step 4 </a:t>
            </a:r>
          </a:p>
        </p:txBody>
      </p:sp>
      <p:sp>
        <p:nvSpPr>
          <p:cNvPr id="4" name="Content Placeholder 3">
            <a:extLst>
              <a:ext uri="{FF2B5EF4-FFF2-40B4-BE49-F238E27FC236}">
                <a16:creationId xmlns:a16="http://schemas.microsoft.com/office/drawing/2014/main" id="{9DBFB467-CAF1-1D34-E4C4-EEE2D0E3264B}"/>
              </a:ext>
            </a:extLst>
          </p:cNvPr>
          <p:cNvSpPr>
            <a:spLocks noGrp="1"/>
          </p:cNvSpPr>
          <p:nvPr>
            <p:ph sz="half" idx="2"/>
          </p:nvPr>
        </p:nvSpPr>
        <p:spPr>
          <a:xfrm>
            <a:off x="677335" y="1742342"/>
            <a:ext cx="4739618" cy="3304117"/>
          </a:xfrm>
        </p:spPr>
        <p:txBody>
          <a:bodyPr>
            <a:normAutofit/>
          </a:bodyPr>
          <a:lstStyle/>
          <a:p>
            <a:r>
              <a:rPr lang="en-US" dirty="0">
                <a:solidFill>
                  <a:schemeClr val="tx1"/>
                </a:solidFill>
              </a:rPr>
              <a:t>Once you have the machine lifted using the wood, you can now safely and slowly drive the forklift in reverse to bring the machine inside the facility. See pictures. </a:t>
            </a:r>
          </a:p>
          <a:p>
            <a:r>
              <a:rPr lang="en-US" dirty="0">
                <a:solidFill>
                  <a:schemeClr val="tx1"/>
                </a:solidFill>
              </a:rPr>
              <a:t>NOTE: You must have a spotter watching the rear skates and dock door simultaneously to ensure the skates do not come out and dock door does not get damaged. </a:t>
            </a:r>
          </a:p>
        </p:txBody>
      </p:sp>
      <p:pic>
        <p:nvPicPr>
          <p:cNvPr id="8" name="Content Placeholder 7" descr="A picture containing sky, truck, outdoor, road&#10;&#10;Description automatically generated">
            <a:extLst>
              <a:ext uri="{FF2B5EF4-FFF2-40B4-BE49-F238E27FC236}">
                <a16:creationId xmlns:a16="http://schemas.microsoft.com/office/drawing/2014/main" id="{532D98D0-FA5B-DB1A-EEA5-A7963943BE1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760335" y="1674649"/>
            <a:ext cx="2920900" cy="2196612"/>
          </a:xfrm>
        </p:spPr>
      </p:pic>
      <p:sp>
        <p:nvSpPr>
          <p:cNvPr id="6" name="Footer Placeholder 5">
            <a:extLst>
              <a:ext uri="{FF2B5EF4-FFF2-40B4-BE49-F238E27FC236}">
                <a16:creationId xmlns:a16="http://schemas.microsoft.com/office/drawing/2014/main" id="{6C487A9E-0800-B7F5-7D80-30DEAA8B1A62}"/>
              </a:ext>
            </a:extLst>
          </p:cNvPr>
          <p:cNvSpPr>
            <a:spLocks noGrp="1"/>
          </p:cNvSpPr>
          <p:nvPr>
            <p:ph type="ftr" sz="quarter" idx="11"/>
          </p:nvPr>
        </p:nvSpPr>
        <p:spPr/>
        <p:txBody>
          <a:bodyPr/>
          <a:lstStyle/>
          <a:p>
            <a:r>
              <a:rPr lang="en-US"/>
              <a:t>Confidential - WyCo Employee Eyes Only</a:t>
            </a:r>
          </a:p>
        </p:txBody>
      </p:sp>
      <p:pic>
        <p:nvPicPr>
          <p:cNvPr id="12" name="Picture 11" descr="A picture containing outdoor, yellow&#10;&#10;Description automatically generated">
            <a:extLst>
              <a:ext uri="{FF2B5EF4-FFF2-40B4-BE49-F238E27FC236}">
                <a16:creationId xmlns:a16="http://schemas.microsoft.com/office/drawing/2014/main" id="{20709E00-A29C-09C9-5B3D-15CA4F4A3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6863" y="1681163"/>
            <a:ext cx="2343150" cy="3124200"/>
          </a:xfrm>
          <a:prstGeom prst="rect">
            <a:avLst/>
          </a:prstGeom>
        </p:spPr>
      </p:pic>
    </p:spTree>
    <p:extLst>
      <p:ext uri="{BB962C8B-B14F-4D97-AF65-F5344CB8AC3E}">
        <p14:creationId xmlns:p14="http://schemas.microsoft.com/office/powerpoint/2010/main" val="928892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4730-F8F0-B7AF-A075-3B20979E58C4}"/>
              </a:ext>
            </a:extLst>
          </p:cNvPr>
          <p:cNvSpPr>
            <a:spLocks noGrp="1"/>
          </p:cNvSpPr>
          <p:nvPr>
            <p:ph type="title"/>
          </p:nvPr>
        </p:nvSpPr>
        <p:spPr>
          <a:xfrm>
            <a:off x="839788" y="365126"/>
            <a:ext cx="10515600" cy="823912"/>
          </a:xfrm>
        </p:spPr>
        <p:txBody>
          <a:bodyPr>
            <a:normAutofit/>
          </a:bodyPr>
          <a:lstStyle/>
          <a:p>
            <a:pPr algn="ctr"/>
            <a:r>
              <a:rPr lang="en-US" sz="4000" dirty="0"/>
              <a:t>Step 5 </a:t>
            </a:r>
          </a:p>
        </p:txBody>
      </p:sp>
      <p:sp>
        <p:nvSpPr>
          <p:cNvPr id="13" name="Text Placeholder 12">
            <a:extLst>
              <a:ext uri="{FF2B5EF4-FFF2-40B4-BE49-F238E27FC236}">
                <a16:creationId xmlns:a16="http://schemas.microsoft.com/office/drawing/2014/main" id="{587BBA81-FC81-9853-E94E-410C9A8DE9D9}"/>
              </a:ext>
            </a:extLst>
          </p:cNvPr>
          <p:cNvSpPr>
            <a:spLocks noGrp="1"/>
          </p:cNvSpPr>
          <p:nvPr>
            <p:ph type="body" idx="1"/>
          </p:nvPr>
        </p:nvSpPr>
        <p:spPr>
          <a:xfrm>
            <a:off x="768907" y="1105413"/>
            <a:ext cx="5157787" cy="3220403"/>
          </a:xfrm>
        </p:spPr>
        <p:txBody>
          <a:bodyPr>
            <a:normAutofit fontScale="85000" lnSpcReduction="10000"/>
          </a:bodyPr>
          <a:lstStyle/>
          <a:p>
            <a:pPr>
              <a:lnSpc>
                <a:spcPct val="120000"/>
              </a:lnSpc>
              <a:spcBef>
                <a:spcPts val="0"/>
              </a:spcBef>
              <a:buFont typeface="Arial" panose="020B0604020202020204" pitchFamily="34" charset="0"/>
              <a:buChar char="•"/>
            </a:pPr>
            <a:r>
              <a:rPr lang="en-US" sz="1600" b="0" dirty="0">
                <a:solidFill>
                  <a:schemeClr val="tx1"/>
                </a:solidFill>
              </a:rPr>
              <a:t> After safely positioning the machine inside of the building, you will have to layout exactly where the machine will be installed in relation to the dock leveler plate. </a:t>
            </a:r>
          </a:p>
          <a:p>
            <a:pPr>
              <a:lnSpc>
                <a:spcPct val="120000"/>
              </a:lnSpc>
              <a:spcBef>
                <a:spcPts val="0"/>
              </a:spcBef>
              <a:buFont typeface="Arial" panose="020B0604020202020204" pitchFamily="34" charset="0"/>
              <a:buChar char="•"/>
            </a:pPr>
            <a:r>
              <a:rPr lang="en-US" sz="1600" b="0" dirty="0">
                <a:solidFill>
                  <a:schemeClr val="tx1"/>
                </a:solidFill>
              </a:rPr>
              <a:t> You will be provided drawings of each layout for the job. Do not let the word “layout” overwhelm you, it is generally just two simple measurements depending on if you are installing a Caljan Extendable or a </a:t>
            </a:r>
            <a:r>
              <a:rPr lang="en-US" sz="1600" b="0" dirty="0" err="1">
                <a:solidFill>
                  <a:schemeClr val="tx1"/>
                </a:solidFill>
              </a:rPr>
              <a:t>Maxxreach</a:t>
            </a:r>
            <a:r>
              <a:rPr lang="en-US" sz="1600" b="0" dirty="0">
                <a:solidFill>
                  <a:schemeClr val="tx1"/>
                </a:solidFill>
              </a:rPr>
              <a:t> Extendable. </a:t>
            </a:r>
          </a:p>
          <a:p>
            <a:pPr>
              <a:lnSpc>
                <a:spcPct val="120000"/>
              </a:lnSpc>
              <a:spcBef>
                <a:spcPts val="0"/>
              </a:spcBef>
              <a:buFont typeface="Arial" panose="020B0604020202020204" pitchFamily="34" charset="0"/>
              <a:buChar char="•"/>
            </a:pPr>
            <a:r>
              <a:rPr lang="en-US" sz="1600" b="0" dirty="0">
                <a:solidFill>
                  <a:schemeClr val="tx1"/>
                </a:solidFill>
              </a:rPr>
              <a:t> In this example, technicians are installing a </a:t>
            </a:r>
            <a:r>
              <a:rPr lang="en-US" sz="1600" b="0" dirty="0" err="1">
                <a:solidFill>
                  <a:schemeClr val="tx1"/>
                </a:solidFill>
              </a:rPr>
              <a:t>Caljan</a:t>
            </a:r>
            <a:r>
              <a:rPr lang="en-US" sz="1600" b="0" dirty="0">
                <a:solidFill>
                  <a:schemeClr val="tx1"/>
                </a:solidFill>
              </a:rPr>
              <a:t> machine, so they must layout the measurements as follows. The center of the machine should be 14” off center of dock leveler and 18” away from dock leveler seal plate to the front of the machine leg mount. See next slide. </a:t>
            </a:r>
          </a:p>
        </p:txBody>
      </p:sp>
      <p:pic>
        <p:nvPicPr>
          <p:cNvPr id="8" name="Content Placeholder 7" descr="A picture containing floor, indoor, person, yellow&#10;&#10;Description automatically generated">
            <a:extLst>
              <a:ext uri="{FF2B5EF4-FFF2-40B4-BE49-F238E27FC236}">
                <a16:creationId xmlns:a16="http://schemas.microsoft.com/office/drawing/2014/main" id="{925FE025-734A-8228-6965-43E5A0E208D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57546" y="1411683"/>
            <a:ext cx="2735786" cy="2057400"/>
          </a:xfrm>
        </p:spPr>
      </p:pic>
      <p:pic>
        <p:nvPicPr>
          <p:cNvPr id="6" name="Content Placeholder 5" descr="A picture containing yellow, car&#10;&#10;Description automatically generated">
            <a:extLst>
              <a:ext uri="{FF2B5EF4-FFF2-40B4-BE49-F238E27FC236}">
                <a16:creationId xmlns:a16="http://schemas.microsoft.com/office/drawing/2014/main" id="{ABA0BA68-47C2-90D6-C9DF-1CF3CC3928FB}"/>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57546" y="3535555"/>
            <a:ext cx="2735786" cy="2057400"/>
          </a:xfrm>
        </p:spPr>
      </p:pic>
      <p:sp>
        <p:nvSpPr>
          <p:cNvPr id="3" name="Footer Placeholder 2">
            <a:extLst>
              <a:ext uri="{FF2B5EF4-FFF2-40B4-BE49-F238E27FC236}">
                <a16:creationId xmlns:a16="http://schemas.microsoft.com/office/drawing/2014/main" id="{2FF0F38A-A397-39B5-EB23-6DA48FD3122C}"/>
              </a:ext>
            </a:extLst>
          </p:cNvPr>
          <p:cNvSpPr>
            <a:spLocks noGrp="1"/>
          </p:cNvSpPr>
          <p:nvPr>
            <p:ph type="ftr" sz="quarter" idx="11"/>
          </p:nvPr>
        </p:nvSpPr>
        <p:spPr/>
        <p:txBody>
          <a:bodyPr/>
          <a:lstStyle/>
          <a:p>
            <a:r>
              <a:rPr lang="en-US" dirty="0"/>
              <a:t>Confidential - </a:t>
            </a:r>
            <a:r>
              <a:rPr lang="en-US" dirty="0" err="1"/>
              <a:t>WyCo</a:t>
            </a:r>
            <a:r>
              <a:rPr lang="en-US" dirty="0"/>
              <a:t> Employee Eyes Only</a:t>
            </a:r>
          </a:p>
        </p:txBody>
      </p:sp>
      <p:pic>
        <p:nvPicPr>
          <p:cNvPr id="10" name="Picture 9" descr="A picture containing yellow&#10;&#10;Description automatically generated">
            <a:extLst>
              <a:ext uri="{FF2B5EF4-FFF2-40B4-BE49-F238E27FC236}">
                <a16:creationId xmlns:a16="http://schemas.microsoft.com/office/drawing/2014/main" id="{14DCF728-BDB9-3BDB-5B33-3CA9BEA298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5899" y="3546951"/>
            <a:ext cx="2734056" cy="2057400"/>
          </a:xfrm>
          <a:prstGeom prst="rect">
            <a:avLst/>
          </a:prstGeom>
        </p:spPr>
      </p:pic>
      <p:pic>
        <p:nvPicPr>
          <p:cNvPr id="12" name="Picture 11" descr="A picture containing indoor, outdoor object&#10;&#10;Description automatically generated">
            <a:extLst>
              <a:ext uri="{FF2B5EF4-FFF2-40B4-BE49-F238E27FC236}">
                <a16:creationId xmlns:a16="http://schemas.microsoft.com/office/drawing/2014/main" id="{7319FA3F-B4E7-7CD4-3869-97A8BF4980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5899" y="1410035"/>
            <a:ext cx="2734056" cy="2057400"/>
          </a:xfrm>
          <a:prstGeom prst="rect">
            <a:avLst/>
          </a:prstGeom>
        </p:spPr>
      </p:pic>
    </p:spTree>
    <p:extLst>
      <p:ext uri="{BB962C8B-B14F-4D97-AF65-F5344CB8AC3E}">
        <p14:creationId xmlns:p14="http://schemas.microsoft.com/office/powerpoint/2010/main" val="1391622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7C01-926F-35B8-4EE6-A2C399FE6249}"/>
              </a:ext>
            </a:extLst>
          </p:cNvPr>
          <p:cNvSpPr>
            <a:spLocks noGrp="1"/>
          </p:cNvSpPr>
          <p:nvPr>
            <p:ph type="title"/>
          </p:nvPr>
        </p:nvSpPr>
        <p:spPr>
          <a:xfrm>
            <a:off x="4008553" y="577572"/>
            <a:ext cx="3932237" cy="631658"/>
          </a:xfrm>
        </p:spPr>
        <p:txBody>
          <a:bodyPr>
            <a:noAutofit/>
          </a:bodyPr>
          <a:lstStyle/>
          <a:p>
            <a:pPr algn="ctr"/>
            <a:r>
              <a:rPr lang="en-US" sz="4000" dirty="0"/>
              <a:t>Step 6</a:t>
            </a:r>
          </a:p>
        </p:txBody>
      </p:sp>
      <p:sp>
        <p:nvSpPr>
          <p:cNvPr id="4" name="Text Placeholder 3">
            <a:extLst>
              <a:ext uri="{FF2B5EF4-FFF2-40B4-BE49-F238E27FC236}">
                <a16:creationId xmlns:a16="http://schemas.microsoft.com/office/drawing/2014/main" id="{C57A2404-CE19-F44B-B8D1-74F686ABD302}"/>
              </a:ext>
            </a:extLst>
          </p:cNvPr>
          <p:cNvSpPr>
            <a:spLocks noGrp="1"/>
          </p:cNvSpPr>
          <p:nvPr>
            <p:ph type="body" sz="half" idx="2"/>
          </p:nvPr>
        </p:nvSpPr>
        <p:spPr>
          <a:xfrm>
            <a:off x="677334" y="1459524"/>
            <a:ext cx="4802368" cy="4581838"/>
          </a:xfrm>
        </p:spPr>
        <p:txBody>
          <a:bodyPr>
            <a:noAutofit/>
          </a:bodyPr>
          <a:lstStyle/>
          <a:p>
            <a:pPr>
              <a:spcBef>
                <a:spcPts val="0"/>
              </a:spcBef>
              <a:buFont typeface="Arial" panose="020B0604020202020204" pitchFamily="34" charset="0"/>
              <a:buChar char="•"/>
            </a:pPr>
            <a:r>
              <a:rPr lang="en-US" dirty="0">
                <a:solidFill>
                  <a:schemeClr val="tx1"/>
                </a:solidFill>
              </a:rPr>
              <a:t>In this illustration, we see that the dock plate is 60” wide. </a:t>
            </a:r>
          </a:p>
          <a:p>
            <a:pPr>
              <a:spcBef>
                <a:spcPts val="0"/>
              </a:spcBef>
              <a:buFont typeface="Arial" panose="020B0604020202020204" pitchFamily="34" charset="0"/>
              <a:buChar char="•"/>
            </a:pPr>
            <a:r>
              <a:rPr lang="en-US" dirty="0">
                <a:solidFill>
                  <a:schemeClr val="tx1"/>
                </a:solidFill>
              </a:rPr>
              <a:t>Center of dock plate is 30”</a:t>
            </a:r>
          </a:p>
          <a:p>
            <a:pPr>
              <a:spcBef>
                <a:spcPts val="0"/>
              </a:spcBef>
              <a:buFont typeface="Arial" panose="020B0604020202020204" pitchFamily="34" charset="0"/>
              <a:buChar char="•"/>
            </a:pPr>
            <a:r>
              <a:rPr lang="en-US" dirty="0">
                <a:solidFill>
                  <a:schemeClr val="tx1"/>
                </a:solidFill>
              </a:rPr>
              <a:t>Based off of the drawing, this machine will be 14” off center. After completing the “layout”, the center of the machine should be located at the blue arrow shown. </a:t>
            </a:r>
          </a:p>
          <a:p>
            <a:pPr>
              <a:spcBef>
                <a:spcPts val="0"/>
              </a:spcBef>
              <a:buFont typeface="Arial" panose="020B0604020202020204" pitchFamily="34" charset="0"/>
              <a:buChar char="•"/>
            </a:pPr>
            <a:r>
              <a:rPr lang="en-US" dirty="0">
                <a:solidFill>
                  <a:schemeClr val="tx1"/>
                </a:solidFill>
              </a:rPr>
              <a:t>The machine should be positioned 18” from the edge of the dock plate to the front leg on the machine.</a:t>
            </a:r>
          </a:p>
          <a:p>
            <a:pPr>
              <a:spcBef>
                <a:spcPts val="0"/>
              </a:spcBef>
              <a:buFont typeface="Arial" panose="020B0604020202020204" pitchFamily="34" charset="0"/>
              <a:buChar char="•"/>
            </a:pPr>
            <a:r>
              <a:rPr lang="en-US" dirty="0">
                <a:solidFill>
                  <a:schemeClr val="tx1"/>
                </a:solidFill>
              </a:rPr>
              <a:t>Check for square by measuring the distance between both front legs and the chalk line that was popped at 18”. This needs to be very precise because if not then the machine will enter the 18-wheeler trailer crooked later after the machine is commissioned. </a:t>
            </a:r>
          </a:p>
          <a:p>
            <a:pPr>
              <a:spcBef>
                <a:spcPts val="0"/>
              </a:spcBef>
              <a:buFont typeface="Arial" panose="020B0604020202020204" pitchFamily="34" charset="0"/>
              <a:buChar char="•"/>
            </a:pPr>
            <a:r>
              <a:rPr lang="en-US" dirty="0">
                <a:solidFill>
                  <a:schemeClr val="tx1"/>
                </a:solidFill>
              </a:rPr>
              <a:t>The drawings for each machine will show the off set and distance from dock plates. If you are unsure, ask questions. </a:t>
            </a:r>
          </a:p>
          <a:p>
            <a:pPr>
              <a:spcBef>
                <a:spcPts val="0"/>
              </a:spcBef>
              <a:buFont typeface="Arial" panose="020B0604020202020204" pitchFamily="34" charset="0"/>
              <a:buChar char="•"/>
            </a:pPr>
            <a:r>
              <a:rPr lang="en-US" dirty="0">
                <a:solidFill>
                  <a:schemeClr val="tx1"/>
                </a:solidFill>
              </a:rPr>
              <a:t>NOTE: Nearly all of the time, the offset to the left or right is the same as the control panel on the machine. If the control panel is on the left, the offset will be on the left and vice versa. There are only very few occasions that this will change. </a:t>
            </a:r>
          </a:p>
          <a:p>
            <a:endParaRPr lang="en-US" sz="1200" dirty="0">
              <a:solidFill>
                <a:schemeClr val="tx1"/>
              </a:solidFill>
            </a:endParaRPr>
          </a:p>
        </p:txBody>
      </p:sp>
      <p:sp>
        <p:nvSpPr>
          <p:cNvPr id="3" name="Footer Placeholder 2">
            <a:extLst>
              <a:ext uri="{FF2B5EF4-FFF2-40B4-BE49-F238E27FC236}">
                <a16:creationId xmlns:a16="http://schemas.microsoft.com/office/drawing/2014/main" id="{6B5BDCE3-538C-3A6B-BEC7-E110A7C8E873}"/>
              </a:ext>
            </a:extLst>
          </p:cNvPr>
          <p:cNvSpPr>
            <a:spLocks noGrp="1"/>
          </p:cNvSpPr>
          <p:nvPr>
            <p:ph type="ftr" sz="quarter" idx="11"/>
          </p:nvPr>
        </p:nvSpPr>
        <p:spPr/>
        <p:txBody>
          <a:bodyPr/>
          <a:lstStyle/>
          <a:p>
            <a:r>
              <a:rPr lang="en-US" dirty="0"/>
              <a:t>Confidential - </a:t>
            </a:r>
            <a:r>
              <a:rPr lang="en-US" dirty="0" err="1"/>
              <a:t>WyCo</a:t>
            </a:r>
            <a:r>
              <a:rPr lang="en-US" dirty="0"/>
              <a:t> Employee Eyes Only</a:t>
            </a:r>
          </a:p>
        </p:txBody>
      </p:sp>
      <p:pic>
        <p:nvPicPr>
          <p:cNvPr id="9" name="Content Placeholder 5" descr="A picture containing floor, indoor, person, yellow">
            <a:extLst>
              <a:ext uri="{FF2B5EF4-FFF2-40B4-BE49-F238E27FC236}">
                <a16:creationId xmlns:a16="http://schemas.microsoft.com/office/drawing/2014/main" id="{1FF3FBCA-0DDC-AE4E-3C09-05FE0D7CA1C0}"/>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5625313" y="1459524"/>
            <a:ext cx="5161681" cy="3881752"/>
          </a:xfrm>
          <a:prstGeom prst="rect">
            <a:avLst/>
          </a:prstGeom>
        </p:spPr>
      </p:pic>
      <p:cxnSp>
        <p:nvCxnSpPr>
          <p:cNvPr id="12" name="Straight Arrow Connector 11">
            <a:extLst>
              <a:ext uri="{FF2B5EF4-FFF2-40B4-BE49-F238E27FC236}">
                <a16:creationId xmlns:a16="http://schemas.microsoft.com/office/drawing/2014/main" id="{982C7150-0940-ACDA-094D-D034DD7F5BEF}"/>
              </a:ext>
            </a:extLst>
          </p:cNvPr>
          <p:cNvCxnSpPr>
            <a:cxnSpLocks/>
          </p:cNvCxnSpPr>
          <p:nvPr/>
        </p:nvCxnSpPr>
        <p:spPr>
          <a:xfrm>
            <a:off x="9184655" y="4232403"/>
            <a:ext cx="372979" cy="75015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4EA91857-68BD-986C-0AE2-FD2FA97ECD95}"/>
              </a:ext>
            </a:extLst>
          </p:cNvPr>
          <p:cNvCxnSpPr>
            <a:cxnSpLocks/>
          </p:cNvCxnSpPr>
          <p:nvPr/>
        </p:nvCxnSpPr>
        <p:spPr>
          <a:xfrm flipV="1">
            <a:off x="6609897" y="4916379"/>
            <a:ext cx="4177097" cy="25266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5" name="TextBox 10">
            <a:extLst>
              <a:ext uri="{FF2B5EF4-FFF2-40B4-BE49-F238E27FC236}">
                <a16:creationId xmlns:a16="http://schemas.microsoft.com/office/drawing/2014/main" id="{69A2422A-D0F6-B10C-879F-E14325CC2309}"/>
              </a:ext>
            </a:extLst>
          </p:cNvPr>
          <p:cNvSpPr txBox="1"/>
          <p:nvPr/>
        </p:nvSpPr>
        <p:spPr>
          <a:xfrm>
            <a:off x="8963280" y="4453589"/>
            <a:ext cx="442750"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18”</a:t>
            </a:r>
            <a:endParaRPr lang="en-US" dirty="0"/>
          </a:p>
        </p:txBody>
      </p:sp>
      <p:sp>
        <p:nvSpPr>
          <p:cNvPr id="18" name="TextBox 13">
            <a:extLst>
              <a:ext uri="{FF2B5EF4-FFF2-40B4-BE49-F238E27FC236}">
                <a16:creationId xmlns:a16="http://schemas.microsoft.com/office/drawing/2014/main" id="{41BEAE88-96C1-112A-DFAA-B46840143C73}"/>
              </a:ext>
            </a:extLst>
          </p:cNvPr>
          <p:cNvSpPr txBox="1"/>
          <p:nvPr/>
        </p:nvSpPr>
        <p:spPr>
          <a:xfrm>
            <a:off x="8619171" y="5014880"/>
            <a:ext cx="482824"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60” </a:t>
            </a:r>
          </a:p>
        </p:txBody>
      </p:sp>
      <p:cxnSp>
        <p:nvCxnSpPr>
          <p:cNvPr id="22" name="Straight Arrow Connector 21">
            <a:extLst>
              <a:ext uri="{FF2B5EF4-FFF2-40B4-BE49-F238E27FC236}">
                <a16:creationId xmlns:a16="http://schemas.microsoft.com/office/drawing/2014/main" id="{177C8C6B-3834-95FE-337E-BD0A6AA06D66}"/>
              </a:ext>
            </a:extLst>
          </p:cNvPr>
          <p:cNvCxnSpPr/>
          <p:nvPr/>
        </p:nvCxnSpPr>
        <p:spPr>
          <a:xfrm flipV="1">
            <a:off x="6609897" y="4916379"/>
            <a:ext cx="2088548" cy="12633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3" name="TextBox 16">
            <a:extLst>
              <a:ext uri="{FF2B5EF4-FFF2-40B4-BE49-F238E27FC236}">
                <a16:creationId xmlns:a16="http://schemas.microsoft.com/office/drawing/2014/main" id="{17315A08-8C86-8A76-B9FD-62527C05525B}"/>
              </a:ext>
            </a:extLst>
          </p:cNvPr>
          <p:cNvSpPr txBox="1"/>
          <p:nvPr/>
        </p:nvSpPr>
        <p:spPr>
          <a:xfrm>
            <a:off x="7407824" y="4707103"/>
            <a:ext cx="532966"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30”C</a:t>
            </a:r>
          </a:p>
        </p:txBody>
      </p:sp>
      <p:cxnSp>
        <p:nvCxnSpPr>
          <p:cNvPr id="24" name="Straight Arrow Connector 23">
            <a:extLst>
              <a:ext uri="{FF2B5EF4-FFF2-40B4-BE49-F238E27FC236}">
                <a16:creationId xmlns:a16="http://schemas.microsoft.com/office/drawing/2014/main" id="{CEE1A6A8-E325-02A8-93EA-185A1721BB7F}"/>
              </a:ext>
            </a:extLst>
          </p:cNvPr>
          <p:cNvCxnSpPr/>
          <p:nvPr/>
        </p:nvCxnSpPr>
        <p:spPr>
          <a:xfrm flipH="1">
            <a:off x="7782976" y="4561447"/>
            <a:ext cx="836195" cy="4603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5" name="TextBox 19">
            <a:extLst>
              <a:ext uri="{FF2B5EF4-FFF2-40B4-BE49-F238E27FC236}">
                <a16:creationId xmlns:a16="http://schemas.microsoft.com/office/drawing/2014/main" id="{C4CB9902-87B9-5B36-A5E9-95CD1A0E1891}"/>
              </a:ext>
            </a:extLst>
          </p:cNvPr>
          <p:cNvSpPr txBox="1"/>
          <p:nvPr/>
        </p:nvSpPr>
        <p:spPr>
          <a:xfrm>
            <a:off x="7725704" y="4335463"/>
            <a:ext cx="94500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14” off set</a:t>
            </a:r>
          </a:p>
        </p:txBody>
      </p:sp>
      <p:sp>
        <p:nvSpPr>
          <p:cNvPr id="26" name="Arrow: Down 25">
            <a:extLst>
              <a:ext uri="{FF2B5EF4-FFF2-40B4-BE49-F238E27FC236}">
                <a16:creationId xmlns:a16="http://schemas.microsoft.com/office/drawing/2014/main" id="{A88E17D3-90B7-8C0F-8767-4239E70A5A8C}"/>
              </a:ext>
            </a:extLst>
          </p:cNvPr>
          <p:cNvSpPr/>
          <p:nvPr/>
        </p:nvSpPr>
        <p:spPr>
          <a:xfrm>
            <a:off x="7691222" y="3953101"/>
            <a:ext cx="183508" cy="5037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1078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58CE-0E21-E69B-2E24-63CE9D6BD031}"/>
              </a:ext>
            </a:extLst>
          </p:cNvPr>
          <p:cNvSpPr>
            <a:spLocks noGrp="1"/>
          </p:cNvSpPr>
          <p:nvPr>
            <p:ph type="title"/>
          </p:nvPr>
        </p:nvSpPr>
        <p:spPr>
          <a:xfrm>
            <a:off x="4106334" y="236743"/>
            <a:ext cx="3854528" cy="1278466"/>
          </a:xfrm>
        </p:spPr>
        <p:txBody>
          <a:bodyPr>
            <a:normAutofit/>
          </a:bodyPr>
          <a:lstStyle/>
          <a:p>
            <a:pPr algn="ctr"/>
            <a:r>
              <a:rPr lang="en-US" sz="4000" dirty="0"/>
              <a:t>Step 7</a:t>
            </a:r>
          </a:p>
        </p:txBody>
      </p:sp>
      <p:pic>
        <p:nvPicPr>
          <p:cNvPr id="6" name="Picture Placeholder 5" descr="A picture containing construction&#10;&#10;Description automatically generated">
            <a:extLst>
              <a:ext uri="{FF2B5EF4-FFF2-40B4-BE49-F238E27FC236}">
                <a16:creationId xmlns:a16="http://schemas.microsoft.com/office/drawing/2014/main" id="{1219A46F-AABD-7847-F4F4-95EF6699A6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63404" y="1509289"/>
            <a:ext cx="2930331" cy="2203704"/>
          </a:xfrm>
        </p:spPr>
      </p:pic>
      <p:sp>
        <p:nvSpPr>
          <p:cNvPr id="7" name="Text Placeholder 6">
            <a:extLst>
              <a:ext uri="{FF2B5EF4-FFF2-40B4-BE49-F238E27FC236}">
                <a16:creationId xmlns:a16="http://schemas.microsoft.com/office/drawing/2014/main" id="{43D13F41-B489-8A55-5CD4-EE9AAD1250FA}"/>
              </a:ext>
            </a:extLst>
          </p:cNvPr>
          <p:cNvSpPr>
            <a:spLocks noGrp="1"/>
          </p:cNvSpPr>
          <p:nvPr>
            <p:ph type="body" sz="half" idx="2"/>
          </p:nvPr>
        </p:nvSpPr>
        <p:spPr>
          <a:xfrm>
            <a:off x="56773" y="1506783"/>
            <a:ext cx="3854528" cy="3650108"/>
          </a:xfrm>
        </p:spPr>
        <p:txBody>
          <a:bodyPr>
            <a:noAutofit/>
          </a:bodyPr>
          <a:lstStyle/>
          <a:p>
            <a:pPr marL="285750" indent="-285750">
              <a:buFont typeface="Arial" panose="020B0604020202020204" pitchFamily="34" charset="0"/>
              <a:buChar char="•"/>
            </a:pPr>
            <a:r>
              <a:rPr lang="en-US" dirty="0">
                <a:solidFill>
                  <a:schemeClr val="tx1"/>
                </a:solidFill>
              </a:rPr>
              <a:t>Upon completing the layout, you will then need to use a 4ft digital level to ensure the machine is level from front to back and side to side. The digital level must read 0.05* or less. You may have to cut the plastic wrap on the machine to be able to level but, be mindful not to cut the belt of the machine. </a:t>
            </a:r>
          </a:p>
          <a:p>
            <a:pPr marL="285750" indent="-285750">
              <a:buFont typeface="Arial" panose="020B0604020202020204" pitchFamily="34" charset="0"/>
              <a:buChar char="•"/>
            </a:pPr>
            <a:r>
              <a:rPr lang="en-US" dirty="0">
                <a:solidFill>
                  <a:schemeClr val="tx1"/>
                </a:solidFill>
              </a:rPr>
              <a:t>Each machine is shipped with shims, which are in the control box mounted on the side of the unit. There are different thicknesses of shims that may be used. </a:t>
            </a:r>
          </a:p>
          <a:p>
            <a:pPr marL="285750" indent="-285750">
              <a:buFont typeface="Arial" panose="020B0604020202020204" pitchFamily="34" charset="0"/>
              <a:buChar char="•"/>
            </a:pPr>
            <a:r>
              <a:rPr lang="en-US" dirty="0">
                <a:solidFill>
                  <a:schemeClr val="tx1"/>
                </a:solidFill>
              </a:rPr>
              <a:t>Slide the correct shim under the leg of the machine and check to ensure the machine is level. See blue arrow. </a:t>
            </a:r>
          </a:p>
        </p:txBody>
      </p:sp>
      <p:sp>
        <p:nvSpPr>
          <p:cNvPr id="3" name="Footer Placeholder 2">
            <a:extLst>
              <a:ext uri="{FF2B5EF4-FFF2-40B4-BE49-F238E27FC236}">
                <a16:creationId xmlns:a16="http://schemas.microsoft.com/office/drawing/2014/main" id="{D8A63B70-89B8-1C7B-A2E6-4B7E0FC87658}"/>
              </a:ext>
            </a:extLst>
          </p:cNvPr>
          <p:cNvSpPr>
            <a:spLocks noGrp="1"/>
          </p:cNvSpPr>
          <p:nvPr>
            <p:ph type="ftr" sz="quarter" idx="11"/>
          </p:nvPr>
        </p:nvSpPr>
        <p:spPr/>
        <p:txBody>
          <a:bodyPr/>
          <a:lstStyle/>
          <a:p>
            <a:r>
              <a:rPr lang="en-US"/>
              <a:t>Confidential - WyCo Employee Eyes Only</a:t>
            </a:r>
          </a:p>
        </p:txBody>
      </p:sp>
      <p:pic>
        <p:nvPicPr>
          <p:cNvPr id="9" name="Picture 8" descr="A picture containing text, person&#10;&#10;Description automatically generated">
            <a:extLst>
              <a:ext uri="{FF2B5EF4-FFF2-40B4-BE49-F238E27FC236}">
                <a16:creationId xmlns:a16="http://schemas.microsoft.com/office/drawing/2014/main" id="{EE9251B1-F219-9608-3EBD-8B6DD85C3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475" y="1510443"/>
            <a:ext cx="2193695" cy="2924926"/>
          </a:xfrm>
          <a:prstGeom prst="rect">
            <a:avLst/>
          </a:prstGeom>
        </p:spPr>
      </p:pic>
      <p:pic>
        <p:nvPicPr>
          <p:cNvPr id="11" name="Picture 10" descr="A picture containing indoor&#10;&#10;Description automatically generated">
            <a:extLst>
              <a:ext uri="{FF2B5EF4-FFF2-40B4-BE49-F238E27FC236}">
                <a16:creationId xmlns:a16="http://schemas.microsoft.com/office/drawing/2014/main" id="{5606F02B-96AA-692F-AC47-0812E08E2B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4507" y="1509289"/>
            <a:ext cx="2194560" cy="2926080"/>
          </a:xfrm>
          <a:prstGeom prst="rect">
            <a:avLst/>
          </a:prstGeom>
        </p:spPr>
      </p:pic>
      <p:pic>
        <p:nvPicPr>
          <p:cNvPr id="13" name="Picture 12" descr="A picture containing floor&#10;&#10;Description automatically generated">
            <a:extLst>
              <a:ext uri="{FF2B5EF4-FFF2-40B4-BE49-F238E27FC236}">
                <a16:creationId xmlns:a16="http://schemas.microsoft.com/office/drawing/2014/main" id="{07D0F9EF-D128-96A1-B8C5-6359B6C850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3404" y="3836826"/>
            <a:ext cx="2931437" cy="2204536"/>
          </a:xfrm>
          <a:prstGeom prst="rect">
            <a:avLst/>
          </a:prstGeom>
        </p:spPr>
      </p:pic>
      <p:sp>
        <p:nvSpPr>
          <p:cNvPr id="14" name="Arrow: Right 13">
            <a:extLst>
              <a:ext uri="{FF2B5EF4-FFF2-40B4-BE49-F238E27FC236}">
                <a16:creationId xmlns:a16="http://schemas.microsoft.com/office/drawing/2014/main" id="{8C0C7B3E-6FE0-D29B-7931-569B1D1895B9}"/>
              </a:ext>
            </a:extLst>
          </p:cNvPr>
          <p:cNvSpPr/>
          <p:nvPr/>
        </p:nvSpPr>
        <p:spPr>
          <a:xfrm>
            <a:off x="8793752" y="4692317"/>
            <a:ext cx="619626" cy="294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36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77DC6-2A0B-5B6A-3183-9A82A4299D7E}"/>
              </a:ext>
            </a:extLst>
          </p:cNvPr>
          <p:cNvSpPr>
            <a:spLocks noGrp="1"/>
          </p:cNvSpPr>
          <p:nvPr>
            <p:ph type="title"/>
          </p:nvPr>
        </p:nvSpPr>
        <p:spPr>
          <a:xfrm>
            <a:off x="4037639" y="394548"/>
            <a:ext cx="3932237" cy="733926"/>
          </a:xfrm>
        </p:spPr>
        <p:txBody>
          <a:bodyPr>
            <a:normAutofit/>
          </a:bodyPr>
          <a:lstStyle/>
          <a:p>
            <a:pPr algn="ctr"/>
            <a:r>
              <a:rPr lang="en-US" sz="4000" dirty="0"/>
              <a:t>Step 8</a:t>
            </a:r>
          </a:p>
        </p:txBody>
      </p:sp>
      <p:pic>
        <p:nvPicPr>
          <p:cNvPr id="6" name="Content Placeholder 5" descr="A picture containing floor&#10;&#10;Description automatically generated">
            <a:extLst>
              <a:ext uri="{FF2B5EF4-FFF2-40B4-BE49-F238E27FC236}">
                <a16:creationId xmlns:a16="http://schemas.microsoft.com/office/drawing/2014/main" id="{B8175CE5-2AEE-F64D-12AD-EB188A732E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7832" y="1466028"/>
            <a:ext cx="3880185" cy="2918026"/>
          </a:xfrm>
        </p:spPr>
      </p:pic>
      <p:sp>
        <p:nvSpPr>
          <p:cNvPr id="4" name="Text Placeholder 3">
            <a:extLst>
              <a:ext uri="{FF2B5EF4-FFF2-40B4-BE49-F238E27FC236}">
                <a16:creationId xmlns:a16="http://schemas.microsoft.com/office/drawing/2014/main" id="{2923E588-0310-1A66-4F79-4F5C5EE8A4D3}"/>
              </a:ext>
            </a:extLst>
          </p:cNvPr>
          <p:cNvSpPr>
            <a:spLocks noGrp="1"/>
          </p:cNvSpPr>
          <p:nvPr>
            <p:ph type="body" sz="half" idx="2"/>
          </p:nvPr>
        </p:nvSpPr>
        <p:spPr>
          <a:xfrm>
            <a:off x="839788" y="1466028"/>
            <a:ext cx="4329582" cy="4587625"/>
          </a:xfrm>
        </p:spPr>
        <p:txBody>
          <a:bodyPr>
            <a:normAutofit fontScale="92500" lnSpcReduction="10000"/>
          </a:bodyPr>
          <a:lstStyle/>
          <a:p>
            <a:pPr marL="285750" indent="-285750">
              <a:buFont typeface="Arial" panose="020B0604020202020204" pitchFamily="34" charset="0"/>
              <a:buChar char="•"/>
            </a:pPr>
            <a:r>
              <a:rPr lang="en-US" dirty="0">
                <a:solidFill>
                  <a:schemeClr val="tx1"/>
                </a:solidFill>
              </a:rPr>
              <a:t>Now that the machine has been correctly positioned and leveled, you are ready to install the concrete anchors. </a:t>
            </a:r>
            <a:r>
              <a:rPr lang="en-US" dirty="0">
                <a:solidFill>
                  <a:schemeClr val="tx1"/>
                </a:solidFill>
                <a:highlight>
                  <a:srgbClr val="FFFF00"/>
                </a:highlight>
              </a:rPr>
              <a:t>NOTE: Before installing the concrete anchors, you must have a customer representative sign off on your Equipment Location Waiver in </a:t>
            </a:r>
            <a:r>
              <a:rPr lang="en-US" dirty="0" err="1">
                <a:solidFill>
                  <a:schemeClr val="tx1"/>
                </a:solidFill>
                <a:highlight>
                  <a:srgbClr val="FFFF00"/>
                </a:highlight>
              </a:rPr>
              <a:t>GoCanvas</a:t>
            </a:r>
            <a:r>
              <a:rPr lang="en-US" dirty="0">
                <a:solidFill>
                  <a:schemeClr val="tx1"/>
                </a:solidFill>
                <a:highlight>
                  <a:srgbClr val="FFFF00"/>
                </a:highlight>
              </a:rPr>
              <a:t>.</a:t>
            </a:r>
            <a:r>
              <a:rPr lang="en-US" dirty="0">
                <a:solidFill>
                  <a:schemeClr val="tx1"/>
                </a:solidFill>
              </a:rPr>
              <a:t> This ensures the customer is happy with the location of the machine and accepts responsibility. </a:t>
            </a:r>
          </a:p>
          <a:p>
            <a:pPr marL="285750" indent="-285750">
              <a:buFont typeface="Arial" panose="020B0604020202020204" pitchFamily="34" charset="0"/>
              <a:buChar char="•"/>
            </a:pPr>
            <a:r>
              <a:rPr lang="en-US" dirty="0">
                <a:solidFill>
                  <a:schemeClr val="tx1"/>
                </a:solidFill>
              </a:rPr>
              <a:t>Using the correct anchors and concrete drill bit, you will begin drilling the anchor holes in every available hole on the foot of the machine and vacuuming or blowing the hole clean. Some machines will have mounting holes on the feet that are underneath the machine, you DO NOT have to install anchors at these locations. </a:t>
            </a:r>
          </a:p>
          <a:p>
            <a:pPr marL="285750" indent="-285750">
              <a:buFont typeface="Arial" panose="020B0604020202020204" pitchFamily="34" charset="0"/>
              <a:buChar char="•"/>
            </a:pPr>
            <a:r>
              <a:rPr lang="en-US" dirty="0">
                <a:solidFill>
                  <a:schemeClr val="tx1"/>
                </a:solidFill>
              </a:rPr>
              <a:t>Once all anchors are installed, make sure they are 1 turn past tight, and the anchor bolt does not protrude out of the top of the nut more than ½”. You can use a metal cutting blade to cut the anchor bolts shorter if needed. (If grinder is used then a hot permit will be required)</a:t>
            </a:r>
          </a:p>
          <a:p>
            <a:pPr marL="285750" indent="-285750">
              <a:buFont typeface="Arial" panose="020B0604020202020204" pitchFamily="34" charset="0"/>
              <a:buChar char="•"/>
            </a:pPr>
            <a:r>
              <a:rPr lang="en-US" dirty="0">
                <a:solidFill>
                  <a:schemeClr val="tx1"/>
                </a:solidFill>
              </a:rPr>
              <a:t>See next slide for concrete anchor tips.</a:t>
            </a:r>
          </a:p>
          <a:p>
            <a:pPr marL="285750" indent="-285750">
              <a:buFont typeface="Arial" panose="020B0604020202020204" pitchFamily="34" charset="0"/>
              <a:buChar char="•"/>
            </a:pPr>
            <a:endParaRPr lang="en-US" dirty="0">
              <a:solidFill>
                <a:schemeClr val="tx1"/>
              </a:solidFill>
            </a:endParaRPr>
          </a:p>
        </p:txBody>
      </p:sp>
      <p:sp>
        <p:nvSpPr>
          <p:cNvPr id="3" name="Footer Placeholder 2">
            <a:extLst>
              <a:ext uri="{FF2B5EF4-FFF2-40B4-BE49-F238E27FC236}">
                <a16:creationId xmlns:a16="http://schemas.microsoft.com/office/drawing/2014/main" id="{77D25993-7957-7217-7628-582507AB3EB6}"/>
              </a:ext>
            </a:extLst>
          </p:cNvPr>
          <p:cNvSpPr>
            <a:spLocks noGrp="1"/>
          </p:cNvSpPr>
          <p:nvPr>
            <p:ph type="ftr" sz="quarter" idx="11"/>
          </p:nvPr>
        </p:nvSpPr>
        <p:spPr/>
        <p:txBody>
          <a:bodyPr/>
          <a:lstStyle/>
          <a:p>
            <a:r>
              <a:rPr lang="en-US"/>
              <a:t>Confidential - WyCo Employee Eyes Only</a:t>
            </a:r>
          </a:p>
        </p:txBody>
      </p:sp>
      <p:sp>
        <p:nvSpPr>
          <p:cNvPr id="7" name="TextBox 6">
            <a:extLst>
              <a:ext uri="{FF2B5EF4-FFF2-40B4-BE49-F238E27FC236}">
                <a16:creationId xmlns:a16="http://schemas.microsoft.com/office/drawing/2014/main" id="{3D44E548-42FC-A2C6-D641-9D2B9D4D8527}"/>
              </a:ext>
            </a:extLst>
          </p:cNvPr>
          <p:cNvSpPr txBox="1"/>
          <p:nvPr/>
        </p:nvSpPr>
        <p:spPr>
          <a:xfrm>
            <a:off x="8661349" y="2555709"/>
            <a:ext cx="696024" cy="369332"/>
          </a:xfrm>
          <a:prstGeom prst="rect">
            <a:avLst/>
          </a:prstGeom>
          <a:noFill/>
        </p:spPr>
        <p:txBody>
          <a:bodyPr wrap="none" rtlCol="0">
            <a:spAutoFit/>
          </a:bodyPr>
          <a:lstStyle/>
          <a:p>
            <a:r>
              <a:rPr lang="en-US" dirty="0">
                <a:highlight>
                  <a:srgbClr val="FFFF00"/>
                </a:highlight>
              </a:rPr>
              <a:t>Good</a:t>
            </a:r>
          </a:p>
        </p:txBody>
      </p:sp>
      <p:sp>
        <p:nvSpPr>
          <p:cNvPr id="8" name="TextBox 7">
            <a:extLst>
              <a:ext uri="{FF2B5EF4-FFF2-40B4-BE49-F238E27FC236}">
                <a16:creationId xmlns:a16="http://schemas.microsoft.com/office/drawing/2014/main" id="{BC442329-75AA-6EA8-1738-C720B7666EAE}"/>
              </a:ext>
            </a:extLst>
          </p:cNvPr>
          <p:cNvSpPr txBox="1"/>
          <p:nvPr/>
        </p:nvSpPr>
        <p:spPr>
          <a:xfrm>
            <a:off x="6056512" y="3230820"/>
            <a:ext cx="2685992" cy="369332"/>
          </a:xfrm>
          <a:prstGeom prst="rect">
            <a:avLst/>
          </a:prstGeom>
          <a:noFill/>
        </p:spPr>
        <p:txBody>
          <a:bodyPr wrap="none" rtlCol="0">
            <a:spAutoFit/>
          </a:bodyPr>
          <a:lstStyle/>
          <a:p>
            <a:r>
              <a:rPr lang="en-US" dirty="0">
                <a:highlight>
                  <a:srgbClr val="FFFF00"/>
                </a:highlight>
              </a:rPr>
              <a:t>Not good and must be cut.</a:t>
            </a:r>
          </a:p>
        </p:txBody>
      </p:sp>
      <p:cxnSp>
        <p:nvCxnSpPr>
          <p:cNvPr id="12" name="Straight Arrow Connector 11">
            <a:extLst>
              <a:ext uri="{FF2B5EF4-FFF2-40B4-BE49-F238E27FC236}">
                <a16:creationId xmlns:a16="http://schemas.microsoft.com/office/drawing/2014/main" id="{4489E2CE-DFD2-23CC-E762-B84184991C14}"/>
              </a:ext>
            </a:extLst>
          </p:cNvPr>
          <p:cNvCxnSpPr>
            <a:stCxn id="8" idx="0"/>
          </p:cNvCxnSpPr>
          <p:nvPr/>
        </p:nvCxnSpPr>
        <p:spPr>
          <a:xfrm flipV="1">
            <a:off x="7399508" y="2613590"/>
            <a:ext cx="329393" cy="61723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4" name="Straight Arrow Connector 13">
            <a:extLst>
              <a:ext uri="{FF2B5EF4-FFF2-40B4-BE49-F238E27FC236}">
                <a16:creationId xmlns:a16="http://schemas.microsoft.com/office/drawing/2014/main" id="{AC15CA95-B1C8-85C1-C0A4-8B323CDCEC4D}"/>
              </a:ext>
            </a:extLst>
          </p:cNvPr>
          <p:cNvCxnSpPr/>
          <p:nvPr/>
        </p:nvCxnSpPr>
        <p:spPr>
          <a:xfrm flipH="1" flipV="1">
            <a:off x="8367313" y="2555709"/>
            <a:ext cx="414352" cy="10600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940965759"/>
      </p:ext>
    </p:extLst>
  </p:cSld>
  <p:clrMapOvr>
    <a:masterClrMapping/>
  </p:clrMapOvr>
</p:sld>
</file>

<file path=ppt/theme/theme1.xml><?xml version="1.0" encoding="utf-8"?>
<a:theme xmlns:a="http://schemas.openxmlformats.org/drawingml/2006/main" name="Facet">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329</TotalTime>
  <Words>1605</Words>
  <Application>Microsoft Office PowerPoint</Application>
  <PresentationFormat>Widescreen</PresentationFormat>
  <Paragraphs>80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Facet</vt:lpstr>
      <vt:lpstr>Caljan Multistage Extendable Installation</vt:lpstr>
      <vt:lpstr>Step 1</vt:lpstr>
      <vt:lpstr>Step 2</vt:lpstr>
      <vt:lpstr>Step 3</vt:lpstr>
      <vt:lpstr>Step 4 </vt:lpstr>
      <vt:lpstr>Step 5 </vt:lpstr>
      <vt:lpstr>Step 6</vt:lpstr>
      <vt:lpstr>Step 7</vt:lpstr>
      <vt:lpstr>Step 8</vt:lpstr>
      <vt:lpstr>Step 9</vt:lpstr>
      <vt:lpstr>Step 10</vt:lpstr>
      <vt:lpstr>Commissioning</vt:lpstr>
      <vt:lpstr>Caljan PM Checklist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Caljan Multistage Extendable Installation Guide</dc:title>
  <dc:creator>Damien Davidson</dc:creator>
  <cp:lastModifiedBy>Corey Bartolo</cp:lastModifiedBy>
  <cp:revision>17</cp:revision>
  <dcterms:created xsi:type="dcterms:W3CDTF">2023-03-02T18:45:53Z</dcterms:created>
  <dcterms:modified xsi:type="dcterms:W3CDTF">2023-07-26T14:21:19Z</dcterms:modified>
</cp:coreProperties>
</file>